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75"/>
  </p:notesMasterIdLst>
  <p:sldIdLst>
    <p:sldId id="256" r:id="rId2"/>
    <p:sldId id="415" r:id="rId3"/>
    <p:sldId id="416" r:id="rId4"/>
    <p:sldId id="417" r:id="rId5"/>
    <p:sldId id="344" r:id="rId6"/>
    <p:sldId id="408" r:id="rId7"/>
    <p:sldId id="345" r:id="rId8"/>
    <p:sldId id="346" r:id="rId9"/>
    <p:sldId id="347" r:id="rId10"/>
    <p:sldId id="348" r:id="rId11"/>
    <p:sldId id="349" r:id="rId12"/>
    <p:sldId id="364" r:id="rId13"/>
    <p:sldId id="409" r:id="rId14"/>
    <p:sldId id="365" r:id="rId15"/>
    <p:sldId id="366" r:id="rId16"/>
    <p:sldId id="367" r:id="rId17"/>
    <p:sldId id="368" r:id="rId18"/>
    <p:sldId id="369" r:id="rId19"/>
    <p:sldId id="396" r:id="rId20"/>
    <p:sldId id="410" r:id="rId21"/>
    <p:sldId id="332" r:id="rId22"/>
    <p:sldId id="333" r:id="rId23"/>
    <p:sldId id="334" r:id="rId24"/>
    <p:sldId id="335" r:id="rId25"/>
    <p:sldId id="336" r:id="rId26"/>
    <p:sldId id="390" r:id="rId27"/>
    <p:sldId id="411" r:id="rId28"/>
    <p:sldId id="391" r:id="rId29"/>
    <p:sldId id="392" r:id="rId30"/>
    <p:sldId id="393" r:id="rId31"/>
    <p:sldId id="394" r:id="rId32"/>
    <p:sldId id="395" r:id="rId33"/>
    <p:sldId id="377" r:id="rId34"/>
    <p:sldId id="412" r:id="rId35"/>
    <p:sldId id="378" r:id="rId36"/>
    <p:sldId id="379" r:id="rId37"/>
    <p:sldId id="380" r:id="rId38"/>
    <p:sldId id="381" r:id="rId39"/>
    <p:sldId id="382" r:id="rId40"/>
    <p:sldId id="383" r:id="rId41"/>
    <p:sldId id="413" r:id="rId42"/>
    <p:sldId id="384" r:id="rId43"/>
    <p:sldId id="385" r:id="rId44"/>
    <p:sldId id="386" r:id="rId45"/>
    <p:sldId id="387" r:id="rId46"/>
    <p:sldId id="388" r:id="rId47"/>
    <p:sldId id="389" r:id="rId48"/>
    <p:sldId id="357" r:id="rId49"/>
    <p:sldId id="414" r:id="rId50"/>
    <p:sldId id="358" r:id="rId51"/>
    <p:sldId id="359" r:id="rId52"/>
    <p:sldId id="360" r:id="rId53"/>
    <p:sldId id="361" r:id="rId54"/>
    <p:sldId id="362" r:id="rId55"/>
    <p:sldId id="363" r:id="rId56"/>
    <p:sldId id="397" r:id="rId57"/>
    <p:sldId id="398" r:id="rId58"/>
    <p:sldId id="399" r:id="rId59"/>
    <p:sldId id="400" r:id="rId60"/>
    <p:sldId id="401" r:id="rId61"/>
    <p:sldId id="402" r:id="rId62"/>
    <p:sldId id="403" r:id="rId63"/>
    <p:sldId id="404" r:id="rId64"/>
    <p:sldId id="350" r:id="rId65"/>
    <p:sldId id="351" r:id="rId66"/>
    <p:sldId id="352" r:id="rId67"/>
    <p:sldId id="353" r:id="rId68"/>
    <p:sldId id="354" r:id="rId69"/>
    <p:sldId id="355" r:id="rId70"/>
    <p:sldId id="405" r:id="rId71"/>
    <p:sldId id="356" r:id="rId72"/>
    <p:sldId id="406" r:id="rId73"/>
    <p:sldId id="407" r:id="rId74"/>
  </p:sldIdLst>
  <p:sldSz cx="9144000" cy="5143500" type="screen16x9"/>
  <p:notesSz cx="6858000" cy="9144000"/>
  <p:embeddedFontLst>
    <p:embeddedFont>
      <p:font typeface="Barlow"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918E7EF0-30BA-47A9-9E73-536E6FB35545}">
  <a:tblStyle styleId="{918E7EF0-30BA-47A9-9E73-536E6FB3554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AFD12A-2A65-4255-B111-476A2ECDBF9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9" autoAdjust="0"/>
    <p:restoredTop sz="94660"/>
  </p:normalViewPr>
  <p:slideViewPr>
    <p:cSldViewPr>
      <p:cViewPr varScale="1">
        <p:scale>
          <a:sx n="112" d="100"/>
          <a:sy n="112" d="100"/>
        </p:scale>
        <p:origin x="-576" y="-7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872900" y="-75"/>
            <a:ext cx="1271100" cy="5143500"/>
          </a:xfrm>
          <a:prstGeom prst="rect">
            <a:avLst/>
          </a:prstGeom>
          <a:solidFill>
            <a:schemeClr val="lt1"/>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41225" y="1310875"/>
            <a:ext cx="6509100" cy="25218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7"/>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1182200" y="393475"/>
            <a:ext cx="6739500" cy="806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6" name="Google Shape;46;p7"/>
          <p:cNvSpPr txBox="1">
            <a:spLocks noGrp="1"/>
          </p:cNvSpPr>
          <p:nvPr>
            <p:ph type="body" idx="1"/>
          </p:nvPr>
        </p:nvSpPr>
        <p:spPr>
          <a:xfrm>
            <a:off x="1576275"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7" name="Google Shape;47;p7"/>
          <p:cNvSpPr txBox="1">
            <a:spLocks noGrp="1"/>
          </p:cNvSpPr>
          <p:nvPr>
            <p:ph type="body" idx="2"/>
          </p:nvPr>
        </p:nvSpPr>
        <p:spPr>
          <a:xfrm>
            <a:off x="5268071"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8" name="Google Shape;48;p7"/>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
        <p:nvSpPr>
          <p:cNvPr id="49" name="Google Shape;49;p7"/>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2200" y="393475"/>
            <a:ext cx="6739500" cy="806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1pPr>
            <a:lvl2pPr lvl="1">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2pPr>
            <a:lvl3pPr lvl="2">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3pPr>
            <a:lvl4pPr lvl="3">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4pPr>
            <a:lvl5pPr lvl="4">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5pPr>
            <a:lvl6pPr lvl="5">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6pPr>
            <a:lvl7pPr lvl="6">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7pPr>
            <a:lvl8pPr lvl="7">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8pPr>
            <a:lvl9pPr lvl="8">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1556331" y="1349141"/>
            <a:ext cx="7085700" cy="29385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2"/>
              </a:buClr>
              <a:buSzPts val="2600"/>
              <a:buFont typeface="Barlow"/>
              <a:buChar char="▪"/>
              <a:defRPr sz="2600">
                <a:solidFill>
                  <a:schemeClr val="dk1"/>
                </a:solidFill>
                <a:latin typeface="Barlow"/>
                <a:ea typeface="Barlow"/>
                <a:cs typeface="Barlow"/>
                <a:sym typeface="Barlow"/>
              </a:defRPr>
            </a:lvl1pPr>
            <a:lvl2pPr marL="914400" lvl="1"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2pPr>
            <a:lvl3pPr marL="1371600" lvl="2"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3pPr>
            <a:lvl4pPr marL="1828800" lvl="3"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4pPr>
            <a:lvl5pPr marL="2286000" lvl="4"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5pPr>
            <a:lvl6pPr marL="2743200" lvl="5"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6pPr>
            <a:lvl7pPr marL="3200400" lvl="6"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7pPr>
            <a:lvl8pPr marL="3657600" lvl="7"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8pPr>
            <a:lvl9pPr marL="4114800" lvl="8"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750400" y="4356225"/>
            <a:ext cx="393600" cy="393600"/>
          </a:xfrm>
          <a:prstGeom prst="rect">
            <a:avLst/>
          </a:prstGeom>
          <a:noFill/>
          <a:ln>
            <a:noFill/>
          </a:ln>
        </p:spPr>
        <p:txBody>
          <a:bodyPr spcFirstLastPara="1" wrap="square" lIns="91425" tIns="91425" rIns="91425" bIns="91425" anchor="ctr" anchorCtr="0">
            <a:noAutofit/>
          </a:bodyPr>
          <a:lstStyle>
            <a:lvl1pPr lvl="0" algn="ctr">
              <a:buNone/>
              <a:defRPr sz="1200" b="1">
                <a:solidFill>
                  <a:schemeClr val="lt1"/>
                </a:solidFill>
                <a:latin typeface="Barlow"/>
                <a:ea typeface="Barlow"/>
                <a:cs typeface="Barlow"/>
                <a:sym typeface="Barlow"/>
              </a:defRPr>
            </a:lvl1pPr>
            <a:lvl2pPr lvl="1" algn="ctr">
              <a:buNone/>
              <a:defRPr sz="1200" b="1">
                <a:solidFill>
                  <a:schemeClr val="lt1"/>
                </a:solidFill>
                <a:latin typeface="Barlow"/>
                <a:ea typeface="Barlow"/>
                <a:cs typeface="Barlow"/>
                <a:sym typeface="Barlow"/>
              </a:defRPr>
            </a:lvl2pPr>
            <a:lvl3pPr lvl="2" algn="ctr">
              <a:buNone/>
              <a:defRPr sz="1200" b="1">
                <a:solidFill>
                  <a:schemeClr val="lt1"/>
                </a:solidFill>
                <a:latin typeface="Barlow"/>
                <a:ea typeface="Barlow"/>
                <a:cs typeface="Barlow"/>
                <a:sym typeface="Barlow"/>
              </a:defRPr>
            </a:lvl3pPr>
            <a:lvl4pPr lvl="3" algn="ctr">
              <a:buNone/>
              <a:defRPr sz="1200" b="1">
                <a:solidFill>
                  <a:schemeClr val="lt1"/>
                </a:solidFill>
                <a:latin typeface="Barlow"/>
                <a:ea typeface="Barlow"/>
                <a:cs typeface="Barlow"/>
                <a:sym typeface="Barlow"/>
              </a:defRPr>
            </a:lvl4pPr>
            <a:lvl5pPr lvl="4" algn="ctr">
              <a:buNone/>
              <a:defRPr sz="1200" b="1">
                <a:solidFill>
                  <a:schemeClr val="lt1"/>
                </a:solidFill>
                <a:latin typeface="Barlow"/>
                <a:ea typeface="Barlow"/>
                <a:cs typeface="Barlow"/>
                <a:sym typeface="Barlow"/>
              </a:defRPr>
            </a:lvl5pPr>
            <a:lvl6pPr lvl="5" algn="ctr">
              <a:buNone/>
              <a:defRPr sz="1200" b="1">
                <a:solidFill>
                  <a:schemeClr val="lt1"/>
                </a:solidFill>
                <a:latin typeface="Barlow"/>
                <a:ea typeface="Barlow"/>
                <a:cs typeface="Barlow"/>
                <a:sym typeface="Barlow"/>
              </a:defRPr>
            </a:lvl6pPr>
            <a:lvl7pPr lvl="6" algn="ctr">
              <a:buNone/>
              <a:defRPr sz="1200" b="1">
                <a:solidFill>
                  <a:schemeClr val="lt1"/>
                </a:solidFill>
                <a:latin typeface="Barlow"/>
                <a:ea typeface="Barlow"/>
                <a:cs typeface="Barlow"/>
                <a:sym typeface="Barlow"/>
              </a:defRPr>
            </a:lvl7pPr>
            <a:lvl8pPr lvl="7" algn="ctr">
              <a:buNone/>
              <a:defRPr sz="1200" b="1">
                <a:solidFill>
                  <a:schemeClr val="lt1"/>
                </a:solidFill>
                <a:latin typeface="Barlow"/>
                <a:ea typeface="Barlow"/>
                <a:cs typeface="Barlow"/>
                <a:sym typeface="Barlow"/>
              </a:defRPr>
            </a:lvl8pPr>
            <a:lvl9pPr lvl="8" algn="ctr">
              <a:buNone/>
              <a:defRPr sz="1200" b="1">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smtClean="0"/>
              <a:t>A DEEP DIVE INTO DARK DECADE OF </a:t>
            </a:r>
            <a:r>
              <a:rPr lang="en" sz="4400" dirty="0" smtClean="0">
                <a:solidFill>
                  <a:srgbClr val="FF0000"/>
                </a:solidFill>
              </a:rPr>
              <a:t>MANCHESTER UNITED</a:t>
            </a:r>
            <a:endParaRPr sz="44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5714999" y="1352550"/>
            <a:ext cx="3035471" cy="60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DEFENCE</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715000" y="1962150"/>
            <a:ext cx="3276600" cy="25146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scored the </a:t>
            </a:r>
            <a:r>
              <a:rPr lang="en-US" sz="1200" b="1" dirty="0" smtClean="0"/>
              <a:t>most goals in PL </a:t>
            </a:r>
            <a:r>
              <a:rPr lang="en-US" sz="1200" dirty="0" smtClean="0"/>
              <a:t>and ended </a:t>
            </a:r>
            <a:r>
              <a:rPr lang="en-US" sz="1200" b="1" dirty="0" smtClean="0"/>
              <a:t>up racking 86 goals</a:t>
            </a:r>
            <a:r>
              <a:rPr lang="en-US" sz="1200" dirty="0" smtClean="0"/>
              <a:t>. When it came to </a:t>
            </a:r>
            <a:r>
              <a:rPr lang="en-US" sz="1200" dirty="0" err="1" smtClean="0"/>
              <a:t>defence</a:t>
            </a:r>
            <a:r>
              <a:rPr lang="en-US" sz="1200" dirty="0" smtClean="0"/>
              <a:t> United conceded the </a:t>
            </a:r>
            <a:r>
              <a:rPr lang="en-US" sz="1200" b="1" dirty="0" smtClean="0"/>
              <a:t>fifth least goals in PL(43)</a:t>
            </a:r>
            <a:r>
              <a:rPr lang="en-US" sz="1200" dirty="0" smtClean="0"/>
              <a:t> with PL runner ups </a:t>
            </a:r>
            <a:r>
              <a:rPr lang="en-US" sz="1200" b="1" dirty="0" smtClean="0"/>
              <a:t>Manchester City </a:t>
            </a:r>
            <a:r>
              <a:rPr lang="en-US" sz="1200" dirty="0" smtClean="0"/>
              <a:t>topping  this metric with </a:t>
            </a:r>
            <a:r>
              <a:rPr lang="en-US" sz="1200" b="1" dirty="0" smtClean="0"/>
              <a:t>34</a:t>
            </a:r>
            <a:r>
              <a:rPr lang="en-US" sz="1200" dirty="0" smtClean="0"/>
              <a:t>. The cracks were starting to appear as United needed to replace the </a:t>
            </a:r>
            <a:r>
              <a:rPr lang="en-US" sz="1200" b="1" dirty="0" smtClean="0"/>
              <a:t>ageing and declining</a:t>
            </a:r>
            <a:r>
              <a:rPr lang="en-US" sz="1200" dirty="0" smtClean="0"/>
              <a:t> defenders  for next season.</a:t>
            </a:r>
            <a:endParaRPr sz="1200"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10</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38" name="Picture 2" descr="C:\Users\Amin\Documents\manutd(2012-2021)\images\index\12-13\Defence.png"/>
          <p:cNvPicPr>
            <a:picLocks noChangeAspect="1" noChangeArrowheads="1"/>
          </p:cNvPicPr>
          <p:nvPr/>
        </p:nvPicPr>
        <p:blipFill>
          <a:blip r:embed="rId3"/>
          <a:srcRect/>
          <a:stretch>
            <a:fillRect/>
          </a:stretch>
        </p:blipFill>
        <p:spPr bwMode="auto">
          <a:xfrm>
            <a:off x="1371600" y="1250950"/>
            <a:ext cx="3848100" cy="3892550"/>
          </a:xfrm>
          <a:prstGeom prst="rect">
            <a:avLst/>
          </a:prstGeom>
          <a:noFill/>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started the season with loss but recovered in due time to comfortably see out the challenge from </a:t>
            </a:r>
            <a:r>
              <a:rPr lang="en-US" sz="1200" b="1" dirty="0" smtClean="0"/>
              <a:t>Manchester City. Manchester United won the league with a 11 point gap over Man City.</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62" name="Picture 2" descr="C:\Users\Amin\Documents\manutd(2012-2021)\images\index\12-13\standings.png"/>
          <p:cNvPicPr>
            <a:picLocks noChangeAspect="1" noChangeArrowheads="1"/>
          </p:cNvPicPr>
          <p:nvPr/>
        </p:nvPicPr>
        <p:blipFill>
          <a:blip r:embed="rId3"/>
          <a:srcRect/>
          <a:stretch>
            <a:fillRect/>
          </a:stretch>
        </p:blipFill>
        <p:spPr bwMode="auto">
          <a:xfrm>
            <a:off x="1371600" y="1276350"/>
            <a:ext cx="3733800" cy="37338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2013-2014</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err="1" smtClean="0"/>
              <a:t>Marouane</a:t>
            </a:r>
            <a:r>
              <a:rPr lang="en-US" sz="1200" dirty="0" smtClean="0"/>
              <a:t> </a:t>
            </a:r>
            <a:r>
              <a:rPr lang="en-US" sz="1200" dirty="0" err="1" smtClean="0"/>
              <a:t>Fellaini</a:t>
            </a:r>
            <a:r>
              <a:rPr lang="en-US" sz="1200" dirty="0" smtClean="0"/>
              <a:t>	   Fabio(loan)</a:t>
            </a:r>
          </a:p>
          <a:p>
            <a:pPr marL="0" indent="0">
              <a:buNone/>
            </a:pPr>
            <a:r>
              <a:rPr lang="en-US" sz="1200" dirty="0" smtClean="0"/>
              <a:t>Juan Mata (Jan)	   Anderson(loan)   </a:t>
            </a: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4248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US" sz="1200" b="1" dirty="0" smtClean="0">
                <a:solidFill>
                  <a:schemeClr val="tx1">
                    <a:lumMod val="50000"/>
                  </a:schemeClr>
                </a:solidFill>
              </a:rPr>
              <a:t>David </a:t>
            </a:r>
            <a:r>
              <a:rPr lang="en-US" sz="1200" b="1" dirty="0" err="1" smtClean="0">
                <a:solidFill>
                  <a:schemeClr val="tx1">
                    <a:lumMod val="50000"/>
                  </a:schemeClr>
                </a:solidFill>
              </a:rPr>
              <a:t>Moyes</a:t>
            </a:r>
            <a:r>
              <a:rPr lang="en-US" sz="1200" b="1" dirty="0" smtClean="0">
                <a:solidFill>
                  <a:schemeClr val="tx1">
                    <a:lumMod val="50000"/>
                  </a:schemeClr>
                </a:solidFill>
              </a:rPr>
              <a:t> </a:t>
            </a:r>
            <a:r>
              <a:rPr lang="en-US" sz="1200" dirty="0" smtClean="0">
                <a:solidFill>
                  <a:schemeClr val="tx1">
                    <a:lumMod val="50000"/>
                  </a:schemeClr>
                </a:solidFill>
              </a:rPr>
              <a:t>saw the arrival of </a:t>
            </a:r>
            <a:r>
              <a:rPr lang="en-US" sz="1200" b="1" dirty="0" err="1" smtClean="0">
                <a:solidFill>
                  <a:schemeClr val="tx1">
                    <a:lumMod val="50000"/>
                  </a:schemeClr>
                </a:solidFill>
              </a:rPr>
              <a:t>Marouane</a:t>
            </a:r>
            <a:r>
              <a:rPr lang="en-US" sz="1200" b="1" dirty="0" smtClean="0">
                <a:solidFill>
                  <a:schemeClr val="tx1">
                    <a:lumMod val="50000"/>
                  </a:schemeClr>
                </a:solidFill>
              </a:rPr>
              <a:t> </a:t>
            </a:r>
            <a:r>
              <a:rPr lang="en-US" sz="1200" b="1" dirty="0" err="1" smtClean="0">
                <a:solidFill>
                  <a:schemeClr val="tx1">
                    <a:lumMod val="50000"/>
                  </a:schemeClr>
                </a:solidFill>
              </a:rPr>
              <a:t>Fellaini</a:t>
            </a:r>
            <a:r>
              <a:rPr lang="en-US" sz="1200" b="1" dirty="0" smtClean="0">
                <a:solidFill>
                  <a:schemeClr val="tx1">
                    <a:lumMod val="50000"/>
                  </a:schemeClr>
                </a:solidFill>
              </a:rPr>
              <a:t> </a:t>
            </a:r>
            <a:r>
              <a:rPr lang="en-US" sz="1200" dirty="0" smtClean="0">
                <a:solidFill>
                  <a:schemeClr val="tx1">
                    <a:lumMod val="50000"/>
                  </a:schemeClr>
                </a:solidFill>
              </a:rPr>
              <a:t>and </a:t>
            </a:r>
            <a:r>
              <a:rPr lang="en-US" sz="1200" b="1" dirty="0" smtClean="0">
                <a:solidFill>
                  <a:schemeClr val="tx1">
                    <a:lumMod val="50000"/>
                  </a:schemeClr>
                </a:solidFill>
              </a:rPr>
              <a:t>Juan Mata </a:t>
            </a:r>
            <a:r>
              <a:rPr lang="en-US" sz="1200" dirty="0" smtClean="0">
                <a:solidFill>
                  <a:schemeClr val="tx1">
                    <a:lumMod val="50000"/>
                  </a:schemeClr>
                </a:solidFill>
              </a:rPr>
              <a:t>(in January window) and pretty much inherited the same team from the previous season. He preferred the </a:t>
            </a:r>
            <a:r>
              <a:rPr lang="en-US" sz="1200" b="1" dirty="0" smtClean="0">
                <a:solidFill>
                  <a:schemeClr val="tx1">
                    <a:lumMod val="50000"/>
                  </a:schemeClr>
                </a:solidFill>
              </a:rPr>
              <a:t>4-2-3-1</a:t>
            </a:r>
            <a:r>
              <a:rPr lang="en-US" sz="1200" dirty="0" smtClean="0">
                <a:solidFill>
                  <a:schemeClr val="tx1">
                    <a:lumMod val="50000"/>
                  </a:schemeClr>
                </a:solidFill>
              </a:rPr>
              <a:t> formation</a:t>
            </a:r>
            <a:endParaRPr sz="1200" b="1" dirty="0">
              <a:solidFill>
                <a:schemeClr val="tx1">
                  <a:lumMod val="50000"/>
                </a:schemeClr>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13</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p:cNvPicPr>
            <a:picLocks noChangeAspect="1" noChangeArrowheads="1"/>
          </p:cNvPicPr>
          <p:nvPr/>
        </p:nvPicPr>
        <p:blipFill>
          <a:blip r:embed="rId3"/>
          <a:srcRect/>
          <a:stretch>
            <a:fillRect/>
          </a:stretch>
        </p:blipFill>
        <p:spPr bwMode="auto">
          <a:xfrm>
            <a:off x="1600200" y="1581150"/>
            <a:ext cx="3048000" cy="2667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David </a:t>
            </a:r>
            <a:r>
              <a:rPr lang="en-US" sz="1200" b="1" dirty="0" err="1" smtClean="0"/>
              <a:t>Moyes</a:t>
            </a:r>
            <a:r>
              <a:rPr lang="en-US" sz="1200" b="1" dirty="0" smtClean="0"/>
              <a:t> </a:t>
            </a:r>
            <a:r>
              <a:rPr lang="en-US" sz="1200" dirty="0" smtClean="0"/>
              <a:t>the </a:t>
            </a:r>
            <a:r>
              <a:rPr lang="en-US" sz="1200" b="1" dirty="0" smtClean="0"/>
              <a:t>subsequent successor </a:t>
            </a:r>
            <a:r>
              <a:rPr lang="en-US" sz="1200" dirty="0" smtClean="0"/>
              <a:t>of </a:t>
            </a:r>
            <a:r>
              <a:rPr lang="en-US" sz="1200" b="1" dirty="0" smtClean="0"/>
              <a:t>Sir Alex Ferguson</a:t>
            </a:r>
            <a:r>
              <a:rPr lang="en-US" sz="1200" dirty="0" smtClean="0"/>
              <a:t> led </a:t>
            </a:r>
            <a:r>
              <a:rPr lang="en-US" sz="1200" b="1" dirty="0" smtClean="0"/>
              <a:t>Manchester United </a:t>
            </a:r>
            <a:r>
              <a:rPr lang="en-US" sz="1200" dirty="0" smtClean="0"/>
              <a:t>in </a:t>
            </a:r>
            <a:r>
              <a:rPr lang="en-US" sz="1200" b="1" dirty="0" smtClean="0"/>
              <a:t>2013/14</a:t>
            </a:r>
            <a:r>
              <a:rPr lang="en-US" sz="1200" dirty="0" smtClean="0"/>
              <a:t>. Manchester United were </a:t>
            </a:r>
            <a:r>
              <a:rPr lang="en-US" sz="1200" b="1" dirty="0" smtClean="0"/>
              <a:t>under-par</a:t>
            </a:r>
            <a:r>
              <a:rPr lang="en-US" sz="1200" dirty="0" smtClean="0"/>
              <a:t> throughout the season. They relied heavily on </a:t>
            </a:r>
            <a:r>
              <a:rPr lang="en-US" sz="1200" b="1" dirty="0" smtClean="0"/>
              <a:t>Wayne Rooney(17) and </a:t>
            </a:r>
            <a:r>
              <a:rPr lang="en-US" sz="1200" dirty="0" smtClean="0"/>
              <a:t>declining</a:t>
            </a:r>
            <a:r>
              <a:rPr lang="en-US" sz="1200" b="1" dirty="0" smtClean="0"/>
              <a:t> Robin Van </a:t>
            </a:r>
            <a:r>
              <a:rPr lang="en-US" sz="1200" b="1" dirty="0" err="1" smtClean="0"/>
              <a:t>Persie</a:t>
            </a:r>
            <a:r>
              <a:rPr lang="en-US" sz="1200" b="1" dirty="0" smtClean="0"/>
              <a:t>(12) </a:t>
            </a:r>
            <a:r>
              <a:rPr lang="en-US" sz="1200" dirty="0" smtClean="0"/>
              <a:t> for scoring goals. They only scored 64 goals which was 23 goals less than </a:t>
            </a:r>
            <a:r>
              <a:rPr lang="en-US" sz="1200" b="1" dirty="0" smtClean="0"/>
              <a:t>Man City(97). </a:t>
            </a:r>
            <a:r>
              <a:rPr lang="en-US" sz="1200" dirty="0" smtClean="0"/>
              <a:t>They only converted </a:t>
            </a:r>
            <a:r>
              <a:rPr lang="en-US" sz="1200" b="1" dirty="0" smtClean="0"/>
              <a:t>0.25 Goals/</a:t>
            </a:r>
            <a:r>
              <a:rPr lang="en-US" sz="1200" b="1" dirty="0" err="1" smtClean="0"/>
              <a:t>SoT</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14</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7" name="Picture 3" descr="C:\Users\Amin\Documents\manutd(2012-2021)\images\index\13-14\shots.png"/>
          <p:cNvPicPr>
            <a:picLocks noChangeAspect="1" noChangeArrowheads="1"/>
          </p:cNvPicPr>
          <p:nvPr/>
        </p:nvPicPr>
        <p:blipFill>
          <a:blip r:embed="rId3"/>
          <a:srcRect/>
          <a:stretch>
            <a:fillRect/>
          </a:stretch>
        </p:blipFill>
        <p:spPr bwMode="auto">
          <a:xfrm>
            <a:off x="1295400" y="1428750"/>
            <a:ext cx="3733800" cy="3409950"/>
          </a:xfrm>
          <a:prstGeom prst="rect">
            <a:avLst/>
          </a:prstGeom>
          <a:noFill/>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MISCELLANOUS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 United were </a:t>
            </a:r>
            <a:r>
              <a:rPr lang="en-US" sz="1200" b="1" dirty="0" smtClean="0"/>
              <a:t>below average </a:t>
            </a:r>
            <a:r>
              <a:rPr lang="en-US" sz="1200" dirty="0" smtClean="0"/>
              <a:t>when it came to </a:t>
            </a:r>
            <a:r>
              <a:rPr lang="en-US" sz="1200" b="1" dirty="0" smtClean="0"/>
              <a:t>Goal creation and scoring</a:t>
            </a:r>
            <a:r>
              <a:rPr lang="en-US" sz="1200" dirty="0" smtClean="0"/>
              <a:t>. The </a:t>
            </a:r>
            <a:r>
              <a:rPr lang="en-US" sz="1200" b="1" dirty="0" smtClean="0"/>
              <a:t>heavy reliance </a:t>
            </a:r>
            <a:r>
              <a:rPr lang="en-US" sz="1200" dirty="0" smtClean="0"/>
              <a:t>on </a:t>
            </a:r>
            <a:r>
              <a:rPr lang="en-US" sz="1200" b="1" dirty="0" smtClean="0"/>
              <a:t>Wayne Rooney (17 Goals, 12 assists) and Juan Mata (6 goals, 4 assists) </a:t>
            </a:r>
            <a:r>
              <a:rPr lang="en-US" sz="1200" dirty="0" smtClean="0"/>
              <a:t>after the Spaniard was signed in January to save a faltering season. United had recorded underwhelming figures of </a:t>
            </a:r>
            <a:r>
              <a:rPr lang="en-US" sz="1200" b="1" dirty="0" smtClean="0"/>
              <a:t>1.6 Goals /90 and 0.9 assists/90.</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descr="C:\Users\Amin\Documents\manutd(2012-2021)\images\index\13-14\miscell.png"/>
          <p:cNvPicPr>
            <a:picLocks noChangeAspect="1" noChangeArrowheads="1"/>
          </p:cNvPicPr>
          <p:nvPr/>
        </p:nvPicPr>
        <p:blipFill>
          <a:blip r:embed="rId3"/>
          <a:srcRect/>
          <a:stretch>
            <a:fillRect/>
          </a:stretch>
        </p:blipFill>
        <p:spPr bwMode="auto">
          <a:xfrm>
            <a:off x="1371600" y="1428750"/>
            <a:ext cx="3657600" cy="3505200"/>
          </a:xfrm>
          <a:prstGeom prst="rect">
            <a:avLst/>
          </a:prstGeom>
          <a:noFill/>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1295400" y="3257550"/>
            <a:ext cx="3482400" cy="53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CONTRIBUTION</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1524000" y="3695700"/>
            <a:ext cx="6324600" cy="144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Manchester United relied heavily on </a:t>
            </a:r>
            <a:r>
              <a:rPr lang="en-US" sz="1200" b="1" dirty="0" smtClean="0"/>
              <a:t>Wayne Rooney(17) </a:t>
            </a:r>
            <a:r>
              <a:rPr lang="en-US" sz="1200" dirty="0" smtClean="0"/>
              <a:t>when it came to scoring goals and to some extent on </a:t>
            </a:r>
            <a:r>
              <a:rPr lang="en-US" sz="1200" b="1" dirty="0" smtClean="0"/>
              <a:t>Robin Van </a:t>
            </a:r>
            <a:r>
              <a:rPr lang="en-US" sz="1200" b="1" dirty="0" err="1" smtClean="0"/>
              <a:t>Persie</a:t>
            </a:r>
            <a:r>
              <a:rPr lang="en-US" sz="1200" b="1" dirty="0" smtClean="0"/>
              <a:t>(12), Juan Mata(9)</a:t>
            </a:r>
          </a:p>
          <a:p>
            <a:pPr marL="0" lvl="0" indent="0">
              <a:buClr>
                <a:schemeClr val="dk1"/>
              </a:buClr>
              <a:buSzPts val="1100"/>
              <a:buNone/>
            </a:pPr>
            <a:r>
              <a:rPr lang="en-US" sz="1200" dirty="0" smtClean="0"/>
              <a:t>When it came to creating chances </a:t>
            </a:r>
            <a:r>
              <a:rPr lang="en-US" sz="1200" b="1" dirty="0" smtClean="0"/>
              <a:t>Wayne Rooney(12) </a:t>
            </a:r>
            <a:r>
              <a:rPr lang="en-US" sz="1200" dirty="0" smtClean="0"/>
              <a:t>again played an crucial role with </a:t>
            </a:r>
            <a:r>
              <a:rPr lang="en-US" sz="1200" b="1" dirty="0" smtClean="0"/>
              <a:t>Juan Mata(6) </a:t>
            </a:r>
            <a:r>
              <a:rPr lang="en-US" sz="1200" dirty="0" smtClean="0"/>
              <a:t>proving to be a perfect foil after being signed in January and only featuring in 15 games.</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16</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descr="C:\Users\Amin\Documents\manutd(2012-2021)\images\index\13-14\gls.png"/>
          <p:cNvPicPr>
            <a:picLocks noChangeAspect="1" noChangeArrowheads="1"/>
          </p:cNvPicPr>
          <p:nvPr/>
        </p:nvPicPr>
        <p:blipFill>
          <a:blip r:embed="rId3"/>
          <a:srcRect/>
          <a:stretch>
            <a:fillRect/>
          </a:stretch>
        </p:blipFill>
        <p:spPr bwMode="auto">
          <a:xfrm>
            <a:off x="1295400" y="1504950"/>
            <a:ext cx="3856593" cy="1812925"/>
          </a:xfrm>
          <a:prstGeom prst="rect">
            <a:avLst/>
          </a:prstGeom>
          <a:noFill/>
        </p:spPr>
      </p:pic>
      <p:pic>
        <p:nvPicPr>
          <p:cNvPr id="8195" name="Picture 3" descr="C:\Users\Amin\Documents\manutd(2012-2021)\images\index\13-14\assts.png"/>
          <p:cNvPicPr>
            <a:picLocks noChangeAspect="1" noChangeArrowheads="1"/>
          </p:cNvPicPr>
          <p:nvPr/>
        </p:nvPicPr>
        <p:blipFill>
          <a:blip r:embed="rId4"/>
          <a:srcRect/>
          <a:stretch>
            <a:fillRect/>
          </a:stretch>
        </p:blipFill>
        <p:spPr bwMode="auto">
          <a:xfrm>
            <a:off x="5181600" y="1504950"/>
            <a:ext cx="3962400" cy="17526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5714999" y="1352550"/>
            <a:ext cx="3035471" cy="60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DEFENCE</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715000" y="1962150"/>
            <a:ext cx="3276600" cy="25146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conceded</a:t>
            </a:r>
            <a:r>
              <a:rPr lang="en-US" sz="1200" dirty="0" smtClean="0"/>
              <a:t> the </a:t>
            </a:r>
            <a:r>
              <a:rPr lang="en-US" sz="1200" b="1" dirty="0" smtClean="0"/>
              <a:t>5th least goals in PL – 43 </a:t>
            </a:r>
            <a:r>
              <a:rPr lang="en-US" sz="1200" dirty="0" smtClean="0"/>
              <a:t>and </a:t>
            </a:r>
            <a:r>
              <a:rPr lang="en-US" sz="1200" b="1" dirty="0" smtClean="0"/>
              <a:t>scored the 5</a:t>
            </a:r>
            <a:r>
              <a:rPr lang="en-US" sz="1200" b="1" baseline="30000" dirty="0" smtClean="0"/>
              <a:t>th</a:t>
            </a:r>
            <a:r>
              <a:rPr lang="en-US" sz="1200" b="1" dirty="0" smtClean="0"/>
              <a:t> most goals in PL- 64 </a:t>
            </a:r>
            <a:r>
              <a:rPr lang="en-US" sz="1200" dirty="0" smtClean="0"/>
              <a:t>but were way behind eventual </a:t>
            </a:r>
            <a:r>
              <a:rPr lang="en-US" sz="1200" b="1" dirty="0" smtClean="0"/>
              <a:t>PL winner Man City and PL runner ups </a:t>
            </a:r>
            <a:r>
              <a:rPr lang="en-US" sz="1200" dirty="0" smtClean="0"/>
              <a:t>who scored </a:t>
            </a:r>
            <a:r>
              <a:rPr lang="en-US" sz="1200" b="1" dirty="0" smtClean="0"/>
              <a:t>102 and 101 goals respectively. </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descr="C:\Users\Amin\Documents\manutd(2012-2021)\images\index\13-14\def.png"/>
          <p:cNvPicPr>
            <a:picLocks noChangeAspect="1" noChangeArrowheads="1"/>
          </p:cNvPicPr>
          <p:nvPr/>
        </p:nvPicPr>
        <p:blipFill>
          <a:blip r:embed="rId3"/>
          <a:srcRect/>
          <a:stretch>
            <a:fillRect/>
          </a:stretch>
        </p:blipFill>
        <p:spPr bwMode="auto">
          <a:xfrm>
            <a:off x="1295400" y="1250950"/>
            <a:ext cx="4343400" cy="3892550"/>
          </a:xfrm>
          <a:prstGeom prst="rect">
            <a:avLst/>
          </a:prstGeom>
          <a:noFill/>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2013-2014</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struggled to get going since the start of the PL as barely managed to break into </a:t>
            </a:r>
            <a:r>
              <a:rPr lang="en-US" sz="1200" b="1" dirty="0" smtClean="0"/>
              <a:t>top 6 </a:t>
            </a:r>
            <a:r>
              <a:rPr lang="en-US" sz="1200" dirty="0" smtClean="0"/>
              <a:t>to get a </a:t>
            </a:r>
            <a:r>
              <a:rPr lang="en-US" sz="1200" b="1" dirty="0" smtClean="0"/>
              <a:t>UEFA </a:t>
            </a:r>
            <a:r>
              <a:rPr lang="en-US" sz="1200" b="1" dirty="0" err="1" smtClean="0"/>
              <a:t>Europa</a:t>
            </a:r>
            <a:r>
              <a:rPr lang="en-US" sz="1200" b="1" dirty="0" smtClean="0"/>
              <a:t> League </a:t>
            </a:r>
            <a:r>
              <a:rPr lang="en-US" sz="1200" dirty="0" smtClean="0"/>
              <a:t>spot. David </a:t>
            </a:r>
            <a:r>
              <a:rPr lang="en-US" sz="1200" dirty="0" err="1" smtClean="0"/>
              <a:t>Moyes</a:t>
            </a:r>
            <a:r>
              <a:rPr lang="en-US" sz="1200" dirty="0" smtClean="0"/>
              <a:t> team ended 7</a:t>
            </a:r>
            <a:r>
              <a:rPr lang="en-US" sz="1200" baseline="30000" dirty="0" smtClean="0"/>
              <a:t>th</a:t>
            </a:r>
            <a:r>
              <a:rPr lang="en-US" sz="1200" dirty="0" smtClean="0"/>
              <a:t> and that eventually led to his sacking. Louis Van </a:t>
            </a:r>
            <a:r>
              <a:rPr lang="en-US" sz="1200" dirty="0" err="1" smtClean="0"/>
              <a:t>Gaal</a:t>
            </a:r>
            <a:r>
              <a:rPr lang="en-US" sz="1200" dirty="0" smtClean="0"/>
              <a:t> was appointed as his </a:t>
            </a:r>
            <a:r>
              <a:rPr lang="en-US" sz="1200" dirty="0" err="1" smtClean="0"/>
              <a:t>sucessor</a:t>
            </a:r>
            <a:r>
              <a:rPr lang="en-US" sz="1200" dirty="0" smtClean="0"/>
              <a:t>.</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18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descr="C:\Users\Amin\Documents\manutd(2012-2021)\images\index\13-14\standings.png"/>
          <p:cNvPicPr>
            <a:picLocks noChangeAspect="1" noChangeArrowheads="1"/>
          </p:cNvPicPr>
          <p:nvPr/>
        </p:nvPicPr>
        <p:blipFill>
          <a:blip r:embed="rId3"/>
          <a:srcRect/>
          <a:stretch>
            <a:fillRect/>
          </a:stretch>
        </p:blipFill>
        <p:spPr bwMode="auto">
          <a:xfrm>
            <a:off x="1295400" y="1276351"/>
            <a:ext cx="3886200" cy="37338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2014-2015</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VIZUALIZATIONS IN FOOTBALL</a:t>
            </a:r>
            <a:endParaRPr lang="en-US" dirty="0"/>
          </a:p>
        </p:txBody>
      </p:sp>
      <p:sp>
        <p:nvSpPr>
          <p:cNvPr id="3" name="Text Placeholder 2"/>
          <p:cNvSpPr>
            <a:spLocks noGrp="1"/>
          </p:cNvSpPr>
          <p:nvPr>
            <p:ph type="body" idx="1"/>
          </p:nvPr>
        </p:nvSpPr>
        <p:spPr/>
        <p:txBody>
          <a:bodyPr/>
          <a:lstStyle/>
          <a:p>
            <a:r>
              <a:rPr lang="en-US" sz="1200" b="1" dirty="0" smtClean="0"/>
              <a:t>Data visualization </a:t>
            </a:r>
            <a:r>
              <a:rPr lang="en-US" sz="1200" dirty="0" smtClean="0"/>
              <a:t>is the process of translating large data sets and metrics into charts, graphs and other visuals.</a:t>
            </a:r>
          </a:p>
          <a:p>
            <a:endParaRPr lang="en-US" sz="1200" dirty="0" smtClean="0"/>
          </a:p>
          <a:p>
            <a:r>
              <a:rPr lang="en-US" sz="1200" dirty="0" smtClean="0"/>
              <a:t>In</a:t>
            </a:r>
            <a:r>
              <a:rPr lang="en-US" sz="1200" b="1" dirty="0" smtClean="0"/>
              <a:t> football</a:t>
            </a:r>
            <a:r>
              <a:rPr lang="en-US" sz="1200" dirty="0" smtClean="0"/>
              <a:t>, it has many applications right from detecting a small flaw in a player’s technique to devising game-plans to outsmart an opponent and expose his weakness.</a:t>
            </a:r>
          </a:p>
          <a:p>
            <a:endParaRPr lang="en-US" sz="1200" dirty="0" smtClean="0"/>
          </a:p>
          <a:p>
            <a:r>
              <a:rPr lang="en-US" sz="1200" dirty="0" smtClean="0"/>
              <a:t>Nowadays with advanced and complex metrics like </a:t>
            </a:r>
            <a:r>
              <a:rPr lang="en-US" sz="1200" b="1" dirty="0" smtClean="0"/>
              <a:t>xG, </a:t>
            </a:r>
            <a:r>
              <a:rPr lang="en-US" sz="1200" b="1" dirty="0" err="1" smtClean="0"/>
              <a:t>xThreat</a:t>
            </a:r>
            <a:r>
              <a:rPr lang="en-US" sz="1200" b="1" dirty="0" smtClean="0"/>
              <a:t> </a:t>
            </a:r>
            <a:r>
              <a:rPr lang="en-US" sz="1200" dirty="0" smtClean="0"/>
              <a:t>and </a:t>
            </a:r>
            <a:r>
              <a:rPr lang="en-US" sz="1200" b="1" dirty="0" smtClean="0"/>
              <a:t>Shot Creating Actions (SCA) </a:t>
            </a:r>
            <a:r>
              <a:rPr lang="en-US" sz="1200" dirty="0" smtClean="0"/>
              <a:t>one micro-</a:t>
            </a:r>
            <a:r>
              <a:rPr lang="en-US" sz="1200" dirty="0" err="1" smtClean="0"/>
              <a:t>analyse</a:t>
            </a:r>
            <a:r>
              <a:rPr lang="en-US" sz="1200" dirty="0" smtClean="0"/>
              <a:t> and break down a game far efficiently.</a:t>
            </a:r>
            <a:endParaRPr lang="en-US" sz="1200" dirty="0"/>
          </a:p>
        </p:txBody>
      </p:sp>
      <p:sp>
        <p:nvSpPr>
          <p:cNvPr id="4" name="Text Placeholder 3"/>
          <p:cNvSpPr>
            <a:spLocks noGrp="1"/>
          </p:cNvSpPr>
          <p:nvPr>
            <p:ph type="body" idx="2"/>
          </p:nvPr>
        </p:nvSpPr>
        <p:spPr>
          <a:xfrm>
            <a:off x="5181600" y="3181350"/>
            <a:ext cx="3568871" cy="1904999"/>
          </a:xfrm>
        </p:spPr>
        <p:txBody>
          <a:bodyPr/>
          <a:lstStyle/>
          <a:p>
            <a:r>
              <a:rPr lang="en-US" sz="1200" b="1" dirty="0" smtClean="0"/>
              <a:t>VIZUALIZATION COVERED IN THIS PROJECT</a:t>
            </a:r>
          </a:p>
          <a:p>
            <a:r>
              <a:rPr lang="en-US" sz="1200" dirty="0" smtClean="0"/>
              <a:t>Pizza Plot	 </a:t>
            </a:r>
          </a:p>
          <a:p>
            <a:r>
              <a:rPr lang="en-US" sz="1200" dirty="0" smtClean="0"/>
              <a:t>Bumpy</a:t>
            </a:r>
          </a:p>
          <a:p>
            <a:r>
              <a:rPr lang="en-US" sz="1200" dirty="0" smtClean="0"/>
              <a:t>Scatter Plot</a:t>
            </a:r>
          </a:p>
          <a:p>
            <a:r>
              <a:rPr lang="en-US" sz="1200" dirty="0" smtClean="0"/>
              <a:t>Swarm Plot</a:t>
            </a:r>
          </a:p>
          <a:p>
            <a:r>
              <a:rPr lang="en-US" sz="1200" dirty="0" smtClean="0"/>
              <a:t>Radar Plot</a:t>
            </a:r>
          </a:p>
          <a:p>
            <a:r>
              <a:rPr lang="en-US" sz="1200" dirty="0" smtClean="0"/>
              <a:t>Squarify Plot</a:t>
            </a:r>
          </a:p>
          <a:p>
            <a:endParaRPr lang="en-US" sz="1200"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2</a:t>
            </a:fld>
            <a:endParaRPr lang="en"/>
          </a:p>
        </p:txBody>
      </p:sp>
      <p:pic>
        <p:nvPicPr>
          <p:cNvPr id="1026" name="Picture 2"/>
          <p:cNvPicPr>
            <a:picLocks noChangeAspect="1" noChangeArrowheads="1"/>
          </p:cNvPicPr>
          <p:nvPr/>
        </p:nvPicPr>
        <p:blipFill>
          <a:blip r:embed="rId2"/>
          <a:srcRect/>
          <a:stretch>
            <a:fillRect/>
          </a:stretch>
        </p:blipFill>
        <p:spPr bwMode="auto">
          <a:xfrm>
            <a:off x="4953000" y="1276350"/>
            <a:ext cx="3991104" cy="1824038"/>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Angel Di Maria   	   Danny </a:t>
            </a:r>
            <a:r>
              <a:rPr lang="en-US" sz="1200" dirty="0" err="1" smtClean="0"/>
              <a:t>Welbeck</a:t>
            </a:r>
            <a:endParaRPr sz="1200" dirty="0"/>
          </a:p>
          <a:p>
            <a:pPr marL="0" lvl="0" indent="0" algn="l" rtl="0">
              <a:spcBef>
                <a:spcPts val="600"/>
              </a:spcBef>
              <a:spcAft>
                <a:spcPts val="0"/>
              </a:spcAft>
              <a:buNone/>
            </a:pPr>
            <a:r>
              <a:rPr lang="en-US" sz="1200" dirty="0" err="1" smtClean="0"/>
              <a:t>Radamel</a:t>
            </a:r>
            <a:r>
              <a:rPr lang="en-US" sz="1200" dirty="0" smtClean="0"/>
              <a:t> </a:t>
            </a:r>
            <a:r>
              <a:rPr lang="en-US" sz="1200" dirty="0" err="1" smtClean="0"/>
              <a:t>Falcao</a:t>
            </a:r>
            <a:r>
              <a:rPr lang="en-US" sz="1200" dirty="0" smtClean="0"/>
              <a:t> 	   </a:t>
            </a:r>
            <a:r>
              <a:rPr lang="en-US" sz="1200" dirty="0" err="1" smtClean="0"/>
              <a:t>Shingi</a:t>
            </a:r>
            <a:r>
              <a:rPr lang="en-US" sz="1200" dirty="0" smtClean="0"/>
              <a:t> Kagawa</a:t>
            </a:r>
          </a:p>
          <a:p>
            <a:pPr marL="0" lvl="0" indent="0">
              <a:buNone/>
            </a:pPr>
            <a:r>
              <a:rPr lang="en-US" sz="1200" dirty="0" smtClean="0">
                <a:solidFill>
                  <a:schemeClr val="tx1">
                    <a:lumMod val="50000"/>
                  </a:schemeClr>
                </a:solidFill>
              </a:rPr>
              <a:t>Luke Shaw 		   </a:t>
            </a:r>
            <a:r>
              <a:rPr lang="en-US" sz="1200" dirty="0" err="1" smtClean="0">
                <a:solidFill>
                  <a:schemeClr val="tx1">
                    <a:lumMod val="50000"/>
                  </a:schemeClr>
                </a:solidFill>
              </a:rPr>
              <a:t>Nani</a:t>
            </a:r>
            <a:r>
              <a:rPr lang="en-US" sz="1200" dirty="0" smtClean="0">
                <a:solidFill>
                  <a:schemeClr val="tx1">
                    <a:lumMod val="50000"/>
                  </a:schemeClr>
                </a:solidFill>
              </a:rPr>
              <a:t> (loan)</a:t>
            </a:r>
          </a:p>
          <a:p>
            <a:pPr marL="0" lvl="0" indent="0" algn="l" rtl="0">
              <a:spcBef>
                <a:spcPts val="600"/>
              </a:spcBef>
              <a:spcAft>
                <a:spcPts val="0"/>
              </a:spcAft>
              <a:buNone/>
            </a:pPr>
            <a:r>
              <a:rPr lang="en-US" sz="1200" dirty="0" smtClean="0"/>
              <a:t>Ander Herrera                                Hernandez(loan)</a:t>
            </a:r>
          </a:p>
          <a:p>
            <a:pPr marL="0" lvl="0" indent="0" algn="l" rtl="0">
              <a:spcBef>
                <a:spcPts val="600"/>
              </a:spcBef>
              <a:spcAft>
                <a:spcPts val="0"/>
              </a:spcAft>
              <a:buNone/>
            </a:pPr>
            <a:r>
              <a:rPr lang="en-US" sz="1200" dirty="0" smtClean="0"/>
              <a:t>Marcos </a:t>
            </a:r>
            <a:r>
              <a:rPr lang="en-US" sz="1200" dirty="0" err="1" smtClean="0"/>
              <a:t>Rojo</a:t>
            </a:r>
            <a:r>
              <a:rPr lang="en-US" sz="1200" dirty="0" smtClean="0"/>
              <a:t>	                                 Tom </a:t>
            </a:r>
            <a:r>
              <a:rPr lang="en-US" sz="1200" dirty="0" err="1" smtClean="0"/>
              <a:t>Cleverley</a:t>
            </a:r>
            <a:r>
              <a:rPr lang="en-US" sz="1200" dirty="0" smtClean="0"/>
              <a:t>  (loan)</a:t>
            </a:r>
            <a:endParaRPr sz="1200" dirty="0" smtClean="0"/>
          </a:p>
          <a:p>
            <a:pPr marL="0" lvl="0" indent="0">
              <a:buClr>
                <a:schemeClr val="dk1"/>
              </a:buClr>
              <a:buSzPts val="1100"/>
              <a:buNone/>
            </a:pPr>
            <a:r>
              <a:rPr lang="en-US" sz="1200" dirty="0" smtClean="0"/>
              <a:t>Daley Blind</a:t>
            </a:r>
            <a:r>
              <a:rPr lang="en-US" sz="1200" b="1" i="1" dirty="0" smtClean="0"/>
              <a:t>		 </a:t>
            </a:r>
            <a:r>
              <a:rPr lang="en-US" sz="1200" b="1" dirty="0" smtClean="0"/>
              <a:t>  </a:t>
            </a:r>
            <a:r>
              <a:rPr lang="en-US" sz="1200" dirty="0" smtClean="0"/>
              <a:t>Patrice </a:t>
            </a:r>
            <a:r>
              <a:rPr lang="en-US" sz="1200" dirty="0" err="1" smtClean="0"/>
              <a:t>Evra</a:t>
            </a:r>
            <a:endParaRPr lang="en-US" sz="1200" dirty="0" smtClean="0"/>
          </a:p>
          <a:p>
            <a:pPr marL="0" lvl="0" indent="0">
              <a:buClr>
                <a:schemeClr val="dk1"/>
              </a:buClr>
              <a:buSzPts val="1100"/>
              <a:buNone/>
            </a:pPr>
            <a:r>
              <a:rPr lang="en-US" sz="1200" dirty="0" smtClean="0"/>
              <a:t>		    </a:t>
            </a: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4248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1000"/>
              </a:spcAft>
              <a:buNone/>
            </a:pPr>
            <a:r>
              <a:rPr lang="en-US" sz="1200" b="1" dirty="0" smtClean="0">
                <a:solidFill>
                  <a:schemeClr val="tx1">
                    <a:lumMod val="50000"/>
                  </a:schemeClr>
                </a:solidFill>
              </a:rPr>
              <a:t>Louis Van </a:t>
            </a:r>
            <a:r>
              <a:rPr lang="en-US" sz="1200" b="1" dirty="0" err="1" smtClean="0">
                <a:solidFill>
                  <a:schemeClr val="tx1">
                    <a:lumMod val="50000"/>
                  </a:schemeClr>
                </a:solidFill>
              </a:rPr>
              <a:t>Gaal</a:t>
            </a:r>
            <a:r>
              <a:rPr lang="en-US" sz="1200" b="1" dirty="0" smtClean="0">
                <a:solidFill>
                  <a:schemeClr val="tx1">
                    <a:lumMod val="50000"/>
                  </a:schemeClr>
                </a:solidFill>
              </a:rPr>
              <a:t> </a:t>
            </a:r>
            <a:r>
              <a:rPr lang="en-US" sz="1200" dirty="0" smtClean="0">
                <a:solidFill>
                  <a:schemeClr val="tx1">
                    <a:lumMod val="50000"/>
                  </a:schemeClr>
                </a:solidFill>
              </a:rPr>
              <a:t>took over the reign and oversaw some massive changes in the summer. He initially used the </a:t>
            </a:r>
            <a:r>
              <a:rPr lang="en-US" sz="1200" b="1" dirty="0" smtClean="0">
                <a:solidFill>
                  <a:schemeClr val="tx1">
                    <a:lumMod val="50000"/>
                  </a:schemeClr>
                </a:solidFill>
              </a:rPr>
              <a:t>3-5-2 </a:t>
            </a:r>
            <a:r>
              <a:rPr lang="en-US" sz="1200" dirty="0" smtClean="0">
                <a:solidFill>
                  <a:schemeClr val="tx1">
                    <a:lumMod val="50000"/>
                  </a:schemeClr>
                </a:solidFill>
              </a:rPr>
              <a:t>formation which was successfully implemented by his </a:t>
            </a:r>
            <a:r>
              <a:rPr lang="en-US" sz="1200" b="1" dirty="0" smtClean="0">
                <a:solidFill>
                  <a:schemeClr val="tx1">
                    <a:lumMod val="50000"/>
                  </a:schemeClr>
                </a:solidFill>
              </a:rPr>
              <a:t>Netherlands team in WC 2014 </a:t>
            </a:r>
            <a:r>
              <a:rPr lang="en-US" sz="1200" dirty="0" smtClean="0">
                <a:solidFill>
                  <a:schemeClr val="tx1">
                    <a:lumMod val="50000"/>
                  </a:schemeClr>
                </a:solidFill>
              </a:rPr>
              <a:t>but Man </a:t>
            </a:r>
            <a:r>
              <a:rPr lang="en-US" sz="1200" dirty="0" err="1" smtClean="0">
                <a:solidFill>
                  <a:schemeClr val="tx1">
                    <a:lumMod val="50000"/>
                  </a:schemeClr>
                </a:solidFill>
              </a:rPr>
              <a:t>Utd</a:t>
            </a:r>
            <a:r>
              <a:rPr lang="en-US" sz="1200" dirty="0" smtClean="0">
                <a:solidFill>
                  <a:schemeClr val="tx1">
                    <a:lumMod val="50000"/>
                  </a:schemeClr>
                </a:solidFill>
              </a:rPr>
              <a:t> </a:t>
            </a:r>
            <a:r>
              <a:rPr lang="en-US" sz="1200" dirty="0" err="1" smtClean="0">
                <a:solidFill>
                  <a:schemeClr val="tx1">
                    <a:lumMod val="50000"/>
                  </a:schemeClr>
                </a:solidFill>
              </a:rPr>
              <a:t>strugged</a:t>
            </a:r>
            <a:r>
              <a:rPr lang="en-US" sz="1200" dirty="0" smtClean="0">
                <a:solidFill>
                  <a:schemeClr val="tx1">
                    <a:lumMod val="50000"/>
                  </a:schemeClr>
                </a:solidFill>
              </a:rPr>
              <a:t> with </a:t>
            </a:r>
            <a:r>
              <a:rPr lang="en-US" sz="1200" b="1" dirty="0" smtClean="0">
                <a:solidFill>
                  <a:schemeClr val="tx1">
                    <a:lumMod val="50000"/>
                  </a:schemeClr>
                </a:solidFill>
              </a:rPr>
              <a:t>heavy midfield possession </a:t>
            </a:r>
            <a:r>
              <a:rPr lang="en-US" sz="1200" dirty="0" smtClean="0">
                <a:solidFill>
                  <a:schemeClr val="tx1">
                    <a:lumMod val="50000"/>
                  </a:schemeClr>
                </a:solidFill>
              </a:rPr>
              <a:t>based system before switching to </a:t>
            </a:r>
            <a:r>
              <a:rPr lang="en-US" sz="1200" b="1" dirty="0" smtClean="0">
                <a:solidFill>
                  <a:schemeClr val="tx1">
                    <a:lumMod val="50000"/>
                  </a:schemeClr>
                </a:solidFill>
              </a:rPr>
              <a:t>4-1-4-1 </a:t>
            </a:r>
            <a:r>
              <a:rPr lang="en-US" sz="1200" dirty="0" smtClean="0">
                <a:solidFill>
                  <a:schemeClr val="tx1">
                    <a:lumMod val="50000"/>
                  </a:schemeClr>
                </a:solidFill>
              </a:rPr>
              <a:t>formation</a:t>
            </a:r>
            <a:endParaRPr sz="1200" b="1"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20</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676400" y="1657350"/>
            <a:ext cx="2895600" cy="2514599"/>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After </a:t>
            </a:r>
            <a:r>
              <a:rPr lang="en-US" sz="1200" b="1" dirty="0" smtClean="0"/>
              <a:t>Louis Van </a:t>
            </a:r>
            <a:r>
              <a:rPr lang="en-US" sz="1200" b="1" dirty="0" err="1" smtClean="0"/>
              <a:t>Gaal</a:t>
            </a:r>
            <a:r>
              <a:rPr lang="en-US" sz="1200" b="1" dirty="0" smtClean="0"/>
              <a:t> </a:t>
            </a:r>
            <a:r>
              <a:rPr lang="en-US" sz="1200" dirty="0" smtClean="0"/>
              <a:t> took over</a:t>
            </a:r>
            <a:r>
              <a:rPr lang="en-US" sz="1200" b="1" dirty="0" smtClean="0"/>
              <a:t>  Man </a:t>
            </a:r>
            <a:r>
              <a:rPr lang="en-US" sz="1200" b="1" dirty="0" err="1" smtClean="0"/>
              <a:t>Utd</a:t>
            </a:r>
            <a:r>
              <a:rPr lang="en-US" sz="1200" b="1" dirty="0" smtClean="0"/>
              <a:t> </a:t>
            </a:r>
            <a:r>
              <a:rPr lang="en-US" sz="1200" dirty="0" smtClean="0"/>
              <a:t>became a </a:t>
            </a:r>
            <a:r>
              <a:rPr lang="en-US" sz="1200" b="1" dirty="0" smtClean="0"/>
              <a:t>possession</a:t>
            </a:r>
            <a:r>
              <a:rPr lang="en-US" sz="1200" dirty="0" smtClean="0"/>
              <a:t> oriented team. Although that also meant they didn’t attempt much to score goals due lack of </a:t>
            </a:r>
            <a:r>
              <a:rPr lang="en-US" sz="1200" dirty="0" err="1" smtClean="0"/>
              <a:t>goalscorers</a:t>
            </a:r>
            <a:r>
              <a:rPr lang="en-US" sz="1200" dirty="0" smtClean="0"/>
              <a:t>. Having a below average attempt of </a:t>
            </a:r>
            <a:r>
              <a:rPr lang="en-US" sz="1200" b="1" dirty="0" smtClean="0"/>
              <a:t>177 Shots of Target (</a:t>
            </a:r>
            <a:r>
              <a:rPr lang="en-US" sz="1200" b="1" dirty="0" err="1" smtClean="0"/>
              <a:t>SoT</a:t>
            </a:r>
            <a:r>
              <a:rPr lang="en-US" sz="1200" b="1" dirty="0" smtClean="0"/>
              <a:t>)</a:t>
            </a:r>
            <a:r>
              <a:rPr lang="en-US" sz="1200" dirty="0" smtClean="0"/>
              <a:t> and </a:t>
            </a:r>
            <a:r>
              <a:rPr lang="en-US" sz="1200" b="1" dirty="0" smtClean="0"/>
              <a:t>4.66 </a:t>
            </a:r>
            <a:r>
              <a:rPr lang="en-US" sz="1200" b="1" dirty="0" err="1" smtClean="0"/>
              <a:t>SoT</a:t>
            </a:r>
            <a:r>
              <a:rPr lang="en-US" sz="1200" b="1" dirty="0" smtClean="0"/>
              <a:t>/90. </a:t>
            </a:r>
            <a:r>
              <a:rPr lang="en-US" sz="1200" dirty="0" smtClean="0"/>
              <a:t>The efficiency of </a:t>
            </a:r>
            <a:r>
              <a:rPr lang="en-US" sz="1200" b="1" dirty="0" smtClean="0"/>
              <a:t>Robin Van </a:t>
            </a:r>
            <a:r>
              <a:rPr lang="en-US" sz="1200" b="1" dirty="0" err="1" smtClean="0"/>
              <a:t>Persie</a:t>
            </a:r>
            <a:r>
              <a:rPr lang="en-US" sz="1200" b="1" dirty="0" smtClean="0"/>
              <a:t> (10) and Wayne Rooney(12) </a:t>
            </a:r>
            <a:r>
              <a:rPr lang="en-US" sz="1200" dirty="0" smtClean="0"/>
              <a:t>upfront meant </a:t>
            </a:r>
            <a:r>
              <a:rPr lang="en-US" sz="1200" b="1" dirty="0" smtClean="0"/>
              <a:t>Man </a:t>
            </a:r>
            <a:r>
              <a:rPr lang="en-US" sz="1200" b="1" dirty="0" err="1" smtClean="0"/>
              <a:t>Utd</a:t>
            </a:r>
            <a:r>
              <a:rPr lang="en-US" sz="1200" b="1" dirty="0" smtClean="0"/>
              <a:t> </a:t>
            </a:r>
            <a:r>
              <a:rPr lang="en-US" sz="1200" dirty="0" smtClean="0"/>
              <a:t>a </a:t>
            </a:r>
            <a:r>
              <a:rPr lang="en-US" sz="1200" b="1" dirty="0" smtClean="0"/>
              <a:t>second best</a:t>
            </a:r>
            <a:r>
              <a:rPr lang="en-US" sz="1200" dirty="0" smtClean="0"/>
              <a:t> </a:t>
            </a:r>
            <a:r>
              <a:rPr lang="en-US" sz="1200" b="1" dirty="0" smtClean="0"/>
              <a:t>team</a:t>
            </a:r>
            <a:r>
              <a:rPr lang="en-US" sz="1200" dirty="0" smtClean="0"/>
              <a:t> for </a:t>
            </a:r>
            <a:r>
              <a:rPr lang="en-US" sz="1200" b="1" dirty="0" smtClean="0"/>
              <a:t>Goals/</a:t>
            </a:r>
            <a:r>
              <a:rPr lang="en-US" sz="1200" b="1" dirty="0" err="1" smtClean="0"/>
              <a:t>SoT</a:t>
            </a:r>
            <a:r>
              <a:rPr lang="en-US" sz="1200" b="1" dirty="0" smtClean="0"/>
              <a:t>(0.32).</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C:\Users\Amin\Documents\manutd(2012-2021)\images\index\14-15\shots.png"/>
          <p:cNvPicPr>
            <a:picLocks noChangeAspect="1" noChangeArrowheads="1"/>
          </p:cNvPicPr>
          <p:nvPr/>
        </p:nvPicPr>
        <p:blipFill>
          <a:blip r:embed="rId4"/>
          <a:srcRect/>
          <a:stretch>
            <a:fillRect/>
          </a:stretch>
        </p:blipFill>
        <p:spPr bwMode="auto">
          <a:xfrm>
            <a:off x="1371600" y="1428750"/>
            <a:ext cx="3486150" cy="3486150"/>
          </a:xfrm>
          <a:prstGeom prst="rect">
            <a:avLst/>
          </a:prstGeom>
          <a:noFill/>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MISCELLANOUS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a:t>
            </a:r>
            <a:r>
              <a:rPr lang="en-US" sz="1200" dirty="0" smtClean="0"/>
              <a:t>were the best team in terms of possession </a:t>
            </a:r>
            <a:r>
              <a:rPr lang="en-US" sz="1200" b="1" dirty="0" smtClean="0"/>
              <a:t>(61.2%) </a:t>
            </a:r>
            <a:r>
              <a:rPr lang="en-US" sz="1200" dirty="0" smtClean="0"/>
              <a:t>but that didn’t convert to being a high scoring team. Despite being </a:t>
            </a:r>
            <a:r>
              <a:rPr lang="en-US" sz="1200" b="1" dirty="0" smtClean="0"/>
              <a:t>efficient in front of goals </a:t>
            </a:r>
            <a:r>
              <a:rPr lang="en-US" sz="1200" dirty="0" smtClean="0"/>
              <a:t>the </a:t>
            </a:r>
            <a:r>
              <a:rPr lang="en-US" sz="1200" b="1" dirty="0" smtClean="0"/>
              <a:t>lack of chance creation</a:t>
            </a:r>
            <a:r>
              <a:rPr lang="en-US" sz="1200" dirty="0" smtClean="0"/>
              <a:t> meant Manchester United scored only </a:t>
            </a:r>
            <a:r>
              <a:rPr lang="en-US" sz="1200" b="1" dirty="0" smtClean="0"/>
              <a:t>60 goals.</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22</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1" name="Picture 3"/>
          <p:cNvPicPr>
            <a:picLocks noChangeAspect="1" noChangeArrowheads="1"/>
          </p:cNvPicPr>
          <p:nvPr/>
        </p:nvPicPr>
        <p:blipFill>
          <a:blip r:embed="rId4"/>
          <a:srcRect/>
          <a:stretch>
            <a:fillRect/>
          </a:stretch>
        </p:blipFill>
        <p:spPr bwMode="auto">
          <a:xfrm>
            <a:off x="1295400" y="1276350"/>
            <a:ext cx="3781425" cy="3800475"/>
          </a:xfrm>
          <a:prstGeom prst="rect">
            <a:avLst/>
          </a:prstGeom>
          <a:noFill/>
          <a:ln w="9525">
            <a:noFill/>
            <a:miter lim="800000"/>
            <a:headEnd/>
            <a:tailEnd/>
          </a:ln>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1295400" y="3257550"/>
            <a:ext cx="3482400" cy="53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CONTRIBUTION</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1524000" y="3695700"/>
            <a:ext cx="6324600" cy="144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Manchester United relied heavily on </a:t>
            </a:r>
            <a:r>
              <a:rPr lang="en-US" sz="1200" b="1" dirty="0" smtClean="0"/>
              <a:t>Wayne Rooney(12) </a:t>
            </a:r>
            <a:r>
              <a:rPr lang="en-US" sz="1200" dirty="0" smtClean="0"/>
              <a:t>and </a:t>
            </a:r>
            <a:r>
              <a:rPr lang="en-US" sz="1200" b="1" dirty="0" smtClean="0"/>
              <a:t>Robin Van </a:t>
            </a:r>
            <a:r>
              <a:rPr lang="en-US" sz="1200" b="1" dirty="0" err="1" smtClean="0"/>
              <a:t>Persie</a:t>
            </a:r>
            <a:r>
              <a:rPr lang="en-US" sz="1200" b="1" dirty="0" smtClean="0"/>
              <a:t>(10) </a:t>
            </a:r>
            <a:r>
              <a:rPr lang="en-US" sz="1200" dirty="0" smtClean="0"/>
              <a:t>when it came to scoring goals.</a:t>
            </a:r>
            <a:endParaRPr lang="en-US" sz="1200" b="1" dirty="0" smtClean="0"/>
          </a:p>
          <a:p>
            <a:pPr marL="0" lvl="0" indent="0">
              <a:buClr>
                <a:schemeClr val="dk1"/>
              </a:buClr>
              <a:buSzPts val="1100"/>
              <a:buNone/>
            </a:pPr>
            <a:r>
              <a:rPr lang="en-US" sz="1200" dirty="0" smtClean="0"/>
              <a:t>When it came to creating chances </a:t>
            </a:r>
            <a:r>
              <a:rPr lang="en-US" sz="1200" b="1" dirty="0" smtClean="0"/>
              <a:t>Angel Di Maria(10) </a:t>
            </a:r>
            <a:r>
              <a:rPr lang="en-US" sz="1200" dirty="0" smtClean="0"/>
              <a:t>topped the charts for It with </a:t>
            </a:r>
            <a:r>
              <a:rPr lang="en-US" sz="1200" b="1" dirty="0" smtClean="0"/>
              <a:t>Wayne Rooney(5), Ashley Young (5) and Juan Mata(4) </a:t>
            </a:r>
            <a:r>
              <a:rPr lang="en-US" sz="1200" dirty="0" smtClean="0"/>
              <a:t>being the other contributors.</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23</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C:\Users\Amin\Documents\manutd(2012-2021)\images\index\14-15\goals.png"/>
          <p:cNvPicPr>
            <a:picLocks noChangeAspect="1" noChangeArrowheads="1"/>
          </p:cNvPicPr>
          <p:nvPr/>
        </p:nvPicPr>
        <p:blipFill>
          <a:blip r:embed="rId4"/>
          <a:srcRect/>
          <a:stretch>
            <a:fillRect/>
          </a:stretch>
        </p:blipFill>
        <p:spPr bwMode="auto">
          <a:xfrm>
            <a:off x="1295400" y="1504950"/>
            <a:ext cx="3810000" cy="1828800"/>
          </a:xfrm>
          <a:prstGeom prst="rect">
            <a:avLst/>
          </a:prstGeom>
          <a:noFill/>
        </p:spPr>
      </p:pic>
      <p:pic>
        <p:nvPicPr>
          <p:cNvPr id="4" name="Picture 3" descr="C:\Users\Amin\Documents\manutd(2012-2021)\images\index\14-15\assist.png"/>
          <p:cNvPicPr>
            <a:picLocks noChangeAspect="1" noChangeArrowheads="1"/>
          </p:cNvPicPr>
          <p:nvPr/>
        </p:nvPicPr>
        <p:blipFill>
          <a:blip r:embed="rId5"/>
          <a:srcRect/>
          <a:stretch>
            <a:fillRect/>
          </a:stretch>
        </p:blipFill>
        <p:spPr bwMode="auto">
          <a:xfrm>
            <a:off x="5105400" y="1504950"/>
            <a:ext cx="4038599" cy="18288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5714999" y="1352550"/>
            <a:ext cx="3035471" cy="60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DEFENCE</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715000" y="1962150"/>
            <a:ext cx="3276600" cy="25146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conceded</a:t>
            </a:r>
            <a:r>
              <a:rPr lang="en-US" sz="1200" dirty="0" smtClean="0"/>
              <a:t> the </a:t>
            </a:r>
            <a:r>
              <a:rPr lang="en-US" sz="1200" b="1" dirty="0" smtClean="0"/>
              <a:t>4th least goals in PL, </a:t>
            </a:r>
            <a:r>
              <a:rPr lang="en-US" sz="1200" dirty="0" smtClean="0"/>
              <a:t>3 more than PL winners Chelsea – </a:t>
            </a:r>
            <a:r>
              <a:rPr lang="en-US" sz="1200" b="1" dirty="0" smtClean="0"/>
              <a:t>35. </a:t>
            </a:r>
            <a:r>
              <a:rPr lang="en-US" sz="1200" dirty="0" smtClean="0"/>
              <a:t>Despite scoring </a:t>
            </a:r>
            <a:r>
              <a:rPr lang="en-US" sz="1200" b="1" dirty="0" smtClean="0"/>
              <a:t>4</a:t>
            </a:r>
            <a:r>
              <a:rPr lang="en-US" sz="1200" b="1" baseline="30000" dirty="0" smtClean="0"/>
              <a:t>th</a:t>
            </a:r>
            <a:r>
              <a:rPr lang="en-US" sz="1200" b="1" dirty="0" smtClean="0"/>
              <a:t> most goals in PL (62) </a:t>
            </a:r>
            <a:r>
              <a:rPr lang="en-US" sz="1200" dirty="0" smtClean="0"/>
              <a:t>it was no way near the likes of </a:t>
            </a:r>
            <a:r>
              <a:rPr lang="en-US" sz="1200" b="1" dirty="0" smtClean="0"/>
              <a:t>Chelsea (73) </a:t>
            </a:r>
            <a:r>
              <a:rPr lang="en-US" sz="1200" dirty="0" smtClean="0"/>
              <a:t>and runner ups </a:t>
            </a:r>
            <a:r>
              <a:rPr lang="en-US" sz="1200" b="1" dirty="0" smtClean="0"/>
              <a:t>Man City(83). </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24</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C:\Users\Amin\Documents\manutd(2012-2021)\images\index\14-15\Def.png"/>
          <p:cNvPicPr>
            <a:picLocks noChangeAspect="1" noChangeArrowheads="1"/>
          </p:cNvPicPr>
          <p:nvPr/>
        </p:nvPicPr>
        <p:blipFill>
          <a:blip r:embed="rId4"/>
          <a:srcRect/>
          <a:stretch>
            <a:fillRect/>
          </a:stretch>
        </p:blipFill>
        <p:spPr bwMode="auto">
          <a:xfrm>
            <a:off x="1371600" y="1123950"/>
            <a:ext cx="4260850" cy="3892550"/>
          </a:xfrm>
          <a:prstGeom prst="rect">
            <a:avLst/>
          </a:prstGeom>
          <a:noFill/>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2014-2015</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Despite a shaky start to the season Man </a:t>
            </a:r>
            <a:r>
              <a:rPr lang="en-US" sz="1200" dirty="0" err="1" smtClean="0"/>
              <a:t>Utd</a:t>
            </a:r>
            <a:r>
              <a:rPr lang="en-US" sz="1200" dirty="0" smtClean="0"/>
              <a:t> recovered from it to eventually to finish</a:t>
            </a:r>
            <a:r>
              <a:rPr lang="en-US" sz="1200" b="1" dirty="0" smtClean="0"/>
              <a:t> 4</a:t>
            </a:r>
            <a:r>
              <a:rPr lang="en-US" sz="1200" b="1" baseline="30000" dirty="0" smtClean="0"/>
              <a:t>th</a:t>
            </a:r>
            <a:r>
              <a:rPr lang="en-US" sz="1200" b="1" dirty="0" smtClean="0"/>
              <a:t> </a:t>
            </a:r>
            <a:r>
              <a:rPr lang="en-US" sz="1200" dirty="0" smtClean="0"/>
              <a:t>and bagged the </a:t>
            </a:r>
            <a:r>
              <a:rPr lang="en-US" sz="1200" b="1" dirty="0" smtClean="0"/>
              <a:t>UEFA Champions League </a:t>
            </a:r>
            <a:r>
              <a:rPr lang="en-US" sz="1200" dirty="0" smtClean="0"/>
              <a:t>qualification</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descr="C:\Users\Amin\Documents\manutd(2012-2021)\images\index\14-15\standings.png"/>
          <p:cNvPicPr>
            <a:picLocks noChangeAspect="1" noChangeArrowheads="1"/>
          </p:cNvPicPr>
          <p:nvPr/>
        </p:nvPicPr>
        <p:blipFill>
          <a:blip r:embed="rId4"/>
          <a:srcRect/>
          <a:stretch>
            <a:fillRect/>
          </a:stretch>
        </p:blipFill>
        <p:spPr bwMode="auto">
          <a:xfrm>
            <a:off x="1295400" y="1276350"/>
            <a:ext cx="3809999" cy="37338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2015-2016</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Anthony Martial	   Robin Van </a:t>
            </a:r>
            <a:r>
              <a:rPr lang="en-US" sz="1200" dirty="0" err="1" smtClean="0"/>
              <a:t>Persie</a:t>
            </a:r>
            <a:endParaRPr lang="en-US" sz="1200" dirty="0" smtClean="0"/>
          </a:p>
          <a:p>
            <a:pPr marL="0" indent="0">
              <a:buNone/>
            </a:pPr>
            <a:r>
              <a:rPr lang="en-US" sz="1200" dirty="0" smtClean="0"/>
              <a:t>Morgan </a:t>
            </a:r>
            <a:r>
              <a:rPr lang="en-US" sz="1200" dirty="0" err="1" smtClean="0"/>
              <a:t>Schneiderlin</a:t>
            </a:r>
            <a:r>
              <a:rPr lang="en-US" sz="1200" dirty="0" smtClean="0"/>
              <a:t>	   </a:t>
            </a:r>
            <a:r>
              <a:rPr lang="en-US" sz="1200" dirty="0" err="1" smtClean="0"/>
              <a:t>Nani</a:t>
            </a:r>
            <a:endParaRPr lang="en-US" sz="1200" dirty="0" smtClean="0"/>
          </a:p>
          <a:p>
            <a:pPr marL="0" indent="0">
              <a:buNone/>
            </a:pPr>
            <a:r>
              <a:rPr lang="en-US" sz="1200" dirty="0" smtClean="0"/>
              <a:t>Memphis </a:t>
            </a:r>
            <a:r>
              <a:rPr lang="en-US" sz="1200" dirty="0" err="1" smtClean="0"/>
              <a:t>Depay</a:t>
            </a:r>
            <a:r>
              <a:rPr lang="en-US" sz="1200" dirty="0" smtClean="0"/>
              <a:t> 	   Angel Di Maria</a:t>
            </a:r>
          </a:p>
          <a:p>
            <a:pPr marL="0" indent="0">
              <a:buNone/>
            </a:pPr>
            <a:r>
              <a:rPr lang="en-US" sz="1200" dirty="0" smtClean="0"/>
              <a:t>Bastian </a:t>
            </a:r>
            <a:r>
              <a:rPr lang="en-US" sz="1200" dirty="0" err="1" smtClean="0"/>
              <a:t>Schweinsteiger</a:t>
            </a:r>
            <a:r>
              <a:rPr lang="en-US" sz="1200" dirty="0" smtClean="0"/>
              <a:t>	   Javier Hernandez</a:t>
            </a:r>
          </a:p>
          <a:p>
            <a:pPr marL="0" indent="0">
              <a:buNone/>
            </a:pPr>
            <a:r>
              <a:rPr lang="en-US" sz="1200" dirty="0" err="1" smtClean="0"/>
              <a:t>Matteo</a:t>
            </a:r>
            <a:r>
              <a:rPr lang="en-US" sz="1200" dirty="0" smtClean="0"/>
              <a:t> </a:t>
            </a:r>
            <a:r>
              <a:rPr lang="en-US" sz="1200" dirty="0" err="1" smtClean="0"/>
              <a:t>Darmian</a:t>
            </a:r>
            <a:r>
              <a:rPr lang="en-US" sz="1200" dirty="0" smtClean="0"/>
              <a:t>  	    Rafael</a:t>
            </a:r>
            <a:endParaRPr sz="1200"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447800" y="4171950"/>
            <a:ext cx="7174200" cy="8756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200" b="1" dirty="0" smtClean="0">
                <a:solidFill>
                  <a:schemeClr val="tx1">
                    <a:lumMod val="50000"/>
                  </a:schemeClr>
                </a:solidFill>
              </a:rPr>
              <a:t>Louis Van </a:t>
            </a:r>
            <a:r>
              <a:rPr lang="en-US" sz="1200" b="1" dirty="0" err="1" smtClean="0">
                <a:solidFill>
                  <a:schemeClr val="tx1">
                    <a:lumMod val="50000"/>
                  </a:schemeClr>
                </a:solidFill>
              </a:rPr>
              <a:t>Gaal</a:t>
            </a:r>
            <a:r>
              <a:rPr lang="en-US" sz="1200" b="1" dirty="0" smtClean="0">
                <a:solidFill>
                  <a:schemeClr val="tx1">
                    <a:lumMod val="50000"/>
                  </a:schemeClr>
                </a:solidFill>
              </a:rPr>
              <a:t> </a:t>
            </a:r>
            <a:r>
              <a:rPr lang="en-US" sz="1200" dirty="0" smtClean="0">
                <a:solidFill>
                  <a:schemeClr val="tx1">
                    <a:lumMod val="50000"/>
                  </a:schemeClr>
                </a:solidFill>
              </a:rPr>
              <a:t>made some changes and </a:t>
            </a:r>
            <a:r>
              <a:rPr lang="en-US" sz="1200" b="1" dirty="0" smtClean="0">
                <a:solidFill>
                  <a:schemeClr val="tx1">
                    <a:lumMod val="50000"/>
                  </a:schemeClr>
                </a:solidFill>
              </a:rPr>
              <a:t>cleared out aging play</a:t>
            </a:r>
            <a:r>
              <a:rPr lang="en-US" sz="1200" dirty="0" smtClean="0">
                <a:solidFill>
                  <a:schemeClr val="tx1">
                    <a:lumMod val="50000"/>
                  </a:schemeClr>
                </a:solidFill>
              </a:rPr>
              <a:t>ers and bought in aforementioned players. He switched to a </a:t>
            </a:r>
            <a:r>
              <a:rPr lang="en-US" sz="1200" b="1" dirty="0" smtClean="0">
                <a:solidFill>
                  <a:schemeClr val="tx1">
                    <a:lumMod val="50000"/>
                  </a:schemeClr>
                </a:solidFill>
              </a:rPr>
              <a:t>4-2-3-1 </a:t>
            </a:r>
            <a:r>
              <a:rPr lang="en-US" sz="1200" dirty="0" smtClean="0">
                <a:solidFill>
                  <a:schemeClr val="tx1">
                    <a:lumMod val="50000"/>
                  </a:schemeClr>
                </a:solidFill>
              </a:rPr>
              <a:t>formation.</a:t>
            </a:r>
            <a:endParaRPr lang="en-US" sz="1200" b="1" dirty="0" smtClean="0">
              <a:solidFill>
                <a:schemeClr val="tx1">
                  <a:lumMod val="50000"/>
                </a:schemeClr>
              </a:solidFill>
            </a:endParaRPr>
          </a:p>
          <a:p>
            <a:pPr marL="0" lvl="0" indent="0" algn="l" rtl="0">
              <a:spcBef>
                <a:spcPts val="1000"/>
              </a:spcBef>
              <a:spcAft>
                <a:spcPts val="0"/>
              </a:spcAft>
              <a:buClr>
                <a:schemeClr val="dk1"/>
              </a:buClr>
              <a:buSzPts val="1100"/>
              <a:buFont typeface="Arial"/>
              <a:buNone/>
            </a:pPr>
            <a:endParaRPr sz="1200" dirty="0">
              <a:solidFill>
                <a:srgbClr val="999999"/>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p:cNvPicPr>
            <a:picLocks noChangeAspect="1" noChangeArrowheads="1"/>
          </p:cNvPicPr>
          <p:nvPr/>
        </p:nvPicPr>
        <p:blipFill>
          <a:blip r:embed="rId3"/>
          <a:srcRect/>
          <a:stretch>
            <a:fillRect/>
          </a:stretch>
        </p:blipFill>
        <p:spPr bwMode="auto">
          <a:xfrm>
            <a:off x="1524000" y="1581150"/>
            <a:ext cx="3124200" cy="2514600"/>
          </a:xfrm>
          <a:prstGeom prst="rect">
            <a:avLst/>
          </a:prstGeom>
          <a:noFill/>
          <a:ln w="9525">
            <a:noFill/>
            <a:miter lim="800000"/>
            <a:headEnd/>
            <a:tailEnd/>
          </a:ln>
        </p:spPr>
      </p:pic>
      <p:sp>
        <p:nvSpPr>
          <p:cNvPr id="13" name="Google Shape;98;p15"/>
          <p:cNvSpPr txBox="1">
            <a:spLocks/>
          </p:cNvSpPr>
          <p:nvPr/>
        </p:nvSpPr>
        <p:spPr>
          <a:xfrm>
            <a:off x="1524000" y="4248150"/>
            <a:ext cx="6324600" cy="89535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00"/>
              </a:spcBef>
              <a:spcAft>
                <a:spcPts val="0"/>
              </a:spcAft>
              <a:buClr>
                <a:schemeClr val="dk1"/>
              </a:buClr>
              <a:buSzPts val="1100"/>
              <a:buFont typeface="Barlow"/>
              <a:buNone/>
              <a:tabLst/>
              <a:defRPr/>
            </a:pPr>
            <a:r>
              <a:rPr kumimoji="0" lang="en-US" sz="1200" b="0" i="0" u="none" strike="noStrike" kern="0" cap="none" spc="0" normalizeH="0" baseline="0" noProof="0" dirty="0" smtClean="0">
                <a:ln>
                  <a:noFill/>
                </a:ln>
                <a:solidFill>
                  <a:schemeClr val="dk1"/>
                </a:solidFill>
                <a:effectLst/>
                <a:uLnTx/>
                <a:uFillTx/>
                <a:latin typeface="Barlow"/>
                <a:ea typeface="Barlow"/>
                <a:cs typeface="Barlow"/>
                <a:sym typeface="Barlow"/>
              </a:rPr>
              <a:t>.</a:t>
            </a:r>
            <a:endParaRPr kumimoji="0" lang="en-US" sz="1200" b="1" i="0" u="none" strike="noStrike" kern="0" cap="none" spc="0" normalizeH="0" baseline="0" noProof="0" dirty="0">
              <a:ln>
                <a:noFill/>
              </a:ln>
              <a:solidFill>
                <a:schemeClr val="dk1"/>
              </a:solidFill>
              <a:effectLst/>
              <a:uLnTx/>
              <a:uFillTx/>
              <a:latin typeface="Barlow"/>
              <a:ea typeface="Barlow"/>
              <a:cs typeface="Barlow"/>
              <a:sym typeface="Barlo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a:t>
            </a:r>
            <a:r>
              <a:rPr lang="en-US" sz="1200" dirty="0" smtClean="0"/>
              <a:t>lack of emphasis of </a:t>
            </a:r>
            <a:r>
              <a:rPr lang="en-US" sz="1200" b="1" dirty="0" smtClean="0"/>
              <a:t>attempting for goals and scoring</a:t>
            </a:r>
            <a:r>
              <a:rPr lang="en-US" sz="1200" dirty="0" smtClean="0"/>
              <a:t> what led to their downfall this season. They scored a </a:t>
            </a:r>
            <a:r>
              <a:rPr lang="en-US" sz="1200" dirty="0" err="1" smtClean="0"/>
              <a:t>meagre</a:t>
            </a:r>
            <a:r>
              <a:rPr lang="en-US" sz="1200" dirty="0" smtClean="0"/>
              <a:t> 49 goals that season.</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371600" y="1276350"/>
            <a:ext cx="3733800" cy="3494297"/>
          </a:xfrm>
          <a:prstGeom prst="rect">
            <a:avLst/>
          </a:prstGeom>
          <a:noFill/>
          <a:ln w="9525">
            <a:noFill/>
            <a:miter lim="800000"/>
            <a:headEnd/>
            <a:tailEnd/>
          </a:ln>
        </p:spPr>
      </p:pic>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MISCELLANOUS STATS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Louis Van </a:t>
            </a:r>
            <a:r>
              <a:rPr lang="en-US" sz="1200" b="1" dirty="0" err="1" smtClean="0"/>
              <a:t>Gaal’s</a:t>
            </a:r>
            <a:r>
              <a:rPr lang="en-US" sz="1200" b="1" dirty="0" smtClean="0"/>
              <a:t> </a:t>
            </a:r>
            <a:r>
              <a:rPr lang="en-US" sz="1200" dirty="0" smtClean="0"/>
              <a:t>philosophy of </a:t>
            </a:r>
            <a:r>
              <a:rPr lang="en-US" sz="1200" b="1" dirty="0" smtClean="0"/>
              <a:t>possession based football</a:t>
            </a:r>
            <a:r>
              <a:rPr lang="en-US" sz="1200" dirty="0" smtClean="0"/>
              <a:t> didn’t really pay dividends. As they were the </a:t>
            </a:r>
            <a:r>
              <a:rPr lang="en-US" sz="1200" b="1" dirty="0" smtClean="0"/>
              <a:t>highly ranked team </a:t>
            </a:r>
            <a:r>
              <a:rPr lang="en-US" sz="1200" dirty="0" smtClean="0"/>
              <a:t>when it came to </a:t>
            </a:r>
            <a:r>
              <a:rPr lang="en-US" sz="1200" b="1" dirty="0" smtClean="0"/>
              <a:t>possession </a:t>
            </a:r>
            <a:r>
              <a:rPr lang="en-US" sz="1200" dirty="0" smtClean="0"/>
              <a:t>but being </a:t>
            </a:r>
            <a:r>
              <a:rPr lang="en-US" sz="1200" b="1" dirty="0" smtClean="0"/>
              <a:t>below average </a:t>
            </a:r>
            <a:r>
              <a:rPr lang="en-US" sz="1200" dirty="0" smtClean="0"/>
              <a:t>in </a:t>
            </a:r>
            <a:r>
              <a:rPr lang="en-US" sz="1200" b="1" dirty="0" smtClean="0"/>
              <a:t>creating/scoring quality goals </a:t>
            </a:r>
            <a:r>
              <a:rPr lang="en-US" sz="1200" dirty="0" smtClean="0"/>
              <a:t>was something which was evident throughout the season</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29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Users\Amin\Documents\manutd(2012-2021)\images\index\15-16\poss.png"/>
          <p:cNvPicPr>
            <a:picLocks noChangeAspect="1" noChangeArrowheads="1"/>
          </p:cNvPicPr>
          <p:nvPr/>
        </p:nvPicPr>
        <p:blipFill>
          <a:blip r:embed="rId3"/>
          <a:srcRect/>
          <a:stretch>
            <a:fillRect/>
          </a:stretch>
        </p:blipFill>
        <p:spPr bwMode="auto">
          <a:xfrm>
            <a:off x="1295400" y="1352550"/>
            <a:ext cx="3810000" cy="3429000"/>
          </a:xfrm>
          <a:prstGeom prst="rect">
            <a:avLst/>
          </a:prstGeom>
          <a:noFill/>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COMPETITIONS COVERED</a:t>
            </a:r>
            <a:endParaRPr lang="en-US" dirty="0"/>
          </a:p>
        </p:txBody>
      </p:sp>
      <p:sp>
        <p:nvSpPr>
          <p:cNvPr id="3" name="Text Placeholder 2"/>
          <p:cNvSpPr>
            <a:spLocks noGrp="1"/>
          </p:cNvSpPr>
          <p:nvPr>
            <p:ph type="body" idx="1"/>
          </p:nvPr>
        </p:nvSpPr>
        <p:spPr/>
        <p:txBody>
          <a:bodyPr/>
          <a:lstStyle/>
          <a:p>
            <a:r>
              <a:rPr lang="en-US" sz="1200" b="1" dirty="0" smtClean="0"/>
              <a:t>WHY PREMIER LEAGUE?</a:t>
            </a:r>
          </a:p>
          <a:p>
            <a:r>
              <a:rPr lang="en-US" sz="1200" dirty="0" smtClean="0"/>
              <a:t>The </a:t>
            </a:r>
            <a:r>
              <a:rPr lang="en-US" sz="1200" b="1" dirty="0" smtClean="0"/>
              <a:t>Premier League  </a:t>
            </a:r>
            <a:r>
              <a:rPr lang="en-US" sz="1200" dirty="0" smtClean="0"/>
              <a:t>is played in </a:t>
            </a:r>
            <a:r>
              <a:rPr lang="en-US" sz="1200" b="1" dirty="0" smtClean="0"/>
              <a:t>a round-robin format</a:t>
            </a:r>
            <a:r>
              <a:rPr lang="en-US" sz="1200" dirty="0" smtClean="0"/>
              <a:t> where </a:t>
            </a:r>
            <a:r>
              <a:rPr lang="en-US" sz="1200" b="1" dirty="0" smtClean="0"/>
              <a:t>20 teams </a:t>
            </a:r>
            <a:r>
              <a:rPr lang="en-US" sz="1200" dirty="0" smtClean="0"/>
              <a:t>face each other twice in a </a:t>
            </a:r>
            <a:r>
              <a:rPr lang="en-US" sz="1200" b="1" dirty="0" smtClean="0"/>
              <a:t>home-away format.</a:t>
            </a:r>
          </a:p>
          <a:p>
            <a:r>
              <a:rPr lang="en-US" sz="1200" dirty="0" smtClean="0"/>
              <a:t>Tournaments like </a:t>
            </a:r>
            <a:r>
              <a:rPr lang="en-US" sz="1200" b="1" dirty="0" smtClean="0"/>
              <a:t>UEFA Champions League</a:t>
            </a:r>
            <a:r>
              <a:rPr lang="en-US" sz="1200" dirty="0" smtClean="0"/>
              <a:t> play </a:t>
            </a:r>
            <a:r>
              <a:rPr lang="en-US" sz="1200" b="1" dirty="0" smtClean="0"/>
              <a:t>group stage </a:t>
            </a:r>
            <a:r>
              <a:rPr lang="en-US" sz="1200" dirty="0" smtClean="0"/>
              <a:t>and then a </a:t>
            </a:r>
            <a:r>
              <a:rPr lang="en-US" sz="1200" b="1" dirty="0" smtClean="0"/>
              <a:t>knockout format </a:t>
            </a:r>
            <a:r>
              <a:rPr lang="en-US" sz="1200" dirty="0" smtClean="0"/>
              <a:t>thereafter. Teams from </a:t>
            </a:r>
            <a:r>
              <a:rPr lang="en-US" sz="1200" b="1" dirty="0" smtClean="0"/>
              <a:t>lower ranked European leagues </a:t>
            </a:r>
            <a:r>
              <a:rPr lang="en-US" sz="1200" dirty="0" smtClean="0"/>
              <a:t>qualify for it as well which means data could be </a:t>
            </a:r>
            <a:r>
              <a:rPr lang="en-US" sz="1200" b="1" dirty="0" smtClean="0"/>
              <a:t>highly inconsistent</a:t>
            </a:r>
            <a:r>
              <a:rPr lang="en-US" sz="1200" dirty="0" smtClean="0"/>
              <a:t> depending on the strengths of these team</a:t>
            </a:r>
          </a:p>
          <a:p>
            <a:r>
              <a:rPr lang="en-US" sz="1200" dirty="0" smtClean="0"/>
              <a:t>Domestic Cup like </a:t>
            </a:r>
            <a:r>
              <a:rPr lang="en-US" sz="1200" b="1" dirty="0" smtClean="0"/>
              <a:t>FA Cup </a:t>
            </a:r>
            <a:r>
              <a:rPr lang="en-US" sz="1200" dirty="0" smtClean="0"/>
              <a:t>and </a:t>
            </a:r>
            <a:r>
              <a:rPr lang="en-US" sz="1200" b="1" dirty="0" smtClean="0"/>
              <a:t>League Cup </a:t>
            </a:r>
            <a:r>
              <a:rPr lang="en-US" sz="1200" dirty="0" smtClean="0"/>
              <a:t>play </a:t>
            </a:r>
            <a:r>
              <a:rPr lang="en-US" sz="1200" b="1" dirty="0" smtClean="0"/>
              <a:t>knockout format </a:t>
            </a:r>
            <a:r>
              <a:rPr lang="en-US" sz="1200" dirty="0" smtClean="0"/>
              <a:t>as well where teams belonging to as low as </a:t>
            </a:r>
            <a:r>
              <a:rPr lang="en-US" sz="1200" b="1" dirty="0" smtClean="0"/>
              <a:t>tier 10 </a:t>
            </a:r>
            <a:r>
              <a:rPr lang="en-US" sz="1200" dirty="0" smtClean="0"/>
              <a:t>participate</a:t>
            </a:r>
          </a:p>
        </p:txBody>
      </p:sp>
      <p:sp>
        <p:nvSpPr>
          <p:cNvPr id="4" name="Text Placeholder 3"/>
          <p:cNvSpPr>
            <a:spLocks noGrp="1"/>
          </p:cNvSpPr>
          <p:nvPr>
            <p:ph type="body" idx="2"/>
          </p:nvPr>
        </p:nvSpPr>
        <p:spPr>
          <a:xfrm>
            <a:off x="5943599" y="4095749"/>
            <a:ext cx="2806871" cy="653925"/>
          </a:xfrm>
        </p:spPr>
        <p:txBody>
          <a:bodyPr/>
          <a:lstStyle/>
          <a:p>
            <a:endParaRPr lang="en-US"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3</a:t>
            </a:fld>
            <a:endParaRPr lang="en"/>
          </a:p>
        </p:txBody>
      </p:sp>
      <p:pic>
        <p:nvPicPr>
          <p:cNvPr id="1026" name="Picture 2"/>
          <p:cNvPicPr>
            <a:picLocks noChangeAspect="1" noChangeArrowheads="1"/>
          </p:cNvPicPr>
          <p:nvPr/>
        </p:nvPicPr>
        <p:blipFill>
          <a:blip r:embed="rId2"/>
          <a:srcRect/>
          <a:stretch>
            <a:fillRect/>
          </a:stretch>
        </p:blipFill>
        <p:spPr bwMode="auto">
          <a:xfrm>
            <a:off x="5715000" y="1276350"/>
            <a:ext cx="3048000" cy="1267067"/>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1295400" y="3257550"/>
            <a:ext cx="3482400" cy="53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CONTRIBUTION</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1524000" y="3695700"/>
            <a:ext cx="6324600" cy="144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Teenage sensation </a:t>
            </a:r>
            <a:r>
              <a:rPr lang="en-US" sz="1200" b="1" dirty="0" smtClean="0"/>
              <a:t>Anthony Martial </a:t>
            </a:r>
            <a:r>
              <a:rPr lang="en-US" sz="1200" dirty="0" smtClean="0"/>
              <a:t>topped the scoring charts scoring </a:t>
            </a:r>
            <a:r>
              <a:rPr lang="en-US" sz="1200" b="1" dirty="0" smtClean="0"/>
              <a:t>11 goals </a:t>
            </a:r>
            <a:r>
              <a:rPr lang="en-US" sz="1200" dirty="0" smtClean="0"/>
              <a:t>along with </a:t>
            </a:r>
            <a:r>
              <a:rPr lang="en-US" sz="1200" b="1" dirty="0" smtClean="0"/>
              <a:t>Wayne Rooney (8) and Juan Mata (6)</a:t>
            </a:r>
          </a:p>
          <a:p>
            <a:pPr marL="0" lvl="0" indent="0">
              <a:buClr>
                <a:schemeClr val="dk1"/>
              </a:buClr>
              <a:buSzPts val="1100"/>
              <a:buNone/>
            </a:pPr>
            <a:r>
              <a:rPr lang="en-US" sz="1200" dirty="0" smtClean="0"/>
              <a:t>When it came to creating chances and laying it off for the </a:t>
            </a:r>
            <a:r>
              <a:rPr lang="en-US" sz="1200" dirty="0" err="1" smtClean="0"/>
              <a:t>goalscorer</a:t>
            </a:r>
            <a:r>
              <a:rPr lang="en-US" sz="1200" dirty="0" smtClean="0"/>
              <a:t> the same trio enjoyed the success - </a:t>
            </a:r>
            <a:r>
              <a:rPr lang="en-US" sz="1200" b="1" dirty="0" smtClean="0"/>
              <a:t>Wayne Rooney (6) , Juan Mata (5) and Anthony Martial (4)</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30</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Users\Amin\Documents\manutd(2012-2021)\images\index\15-16\goals.png"/>
          <p:cNvPicPr>
            <a:picLocks noChangeAspect="1" noChangeArrowheads="1"/>
          </p:cNvPicPr>
          <p:nvPr/>
        </p:nvPicPr>
        <p:blipFill>
          <a:blip r:embed="rId3"/>
          <a:srcRect/>
          <a:stretch>
            <a:fillRect/>
          </a:stretch>
        </p:blipFill>
        <p:spPr bwMode="auto">
          <a:xfrm>
            <a:off x="1295400" y="1428750"/>
            <a:ext cx="3810000" cy="1905000"/>
          </a:xfrm>
          <a:prstGeom prst="rect">
            <a:avLst/>
          </a:prstGeom>
          <a:noFill/>
        </p:spPr>
      </p:pic>
      <p:pic>
        <p:nvPicPr>
          <p:cNvPr id="3075" name="Picture 3" descr="C:\Users\Amin\Documents\manutd(2012-2021)\images\index\15-16\assts.png"/>
          <p:cNvPicPr>
            <a:picLocks noChangeAspect="1" noChangeArrowheads="1"/>
          </p:cNvPicPr>
          <p:nvPr/>
        </p:nvPicPr>
        <p:blipFill>
          <a:blip r:embed="rId4"/>
          <a:srcRect/>
          <a:stretch>
            <a:fillRect/>
          </a:stretch>
        </p:blipFill>
        <p:spPr bwMode="auto">
          <a:xfrm>
            <a:off x="5105400" y="1428750"/>
            <a:ext cx="3810000" cy="194945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5714999" y="1352550"/>
            <a:ext cx="3035471" cy="60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DEFENCE</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715000" y="1962150"/>
            <a:ext cx="3276600" cy="25146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conceded</a:t>
            </a:r>
            <a:r>
              <a:rPr lang="en-US" sz="1200" dirty="0" smtClean="0"/>
              <a:t> the </a:t>
            </a:r>
            <a:r>
              <a:rPr lang="en-US" sz="1200" b="1" dirty="0" smtClean="0"/>
              <a:t>joint least goals </a:t>
            </a:r>
            <a:r>
              <a:rPr lang="en-US" sz="1200" dirty="0" smtClean="0"/>
              <a:t>along with </a:t>
            </a:r>
            <a:r>
              <a:rPr lang="en-US" sz="1200" dirty="0" err="1" smtClean="0"/>
              <a:t>Tottenham</a:t>
            </a:r>
            <a:r>
              <a:rPr lang="en-US" sz="1200" dirty="0" smtClean="0"/>
              <a:t> – </a:t>
            </a:r>
            <a:r>
              <a:rPr lang="en-US" sz="1200" b="1" dirty="0" smtClean="0"/>
              <a:t>35. </a:t>
            </a:r>
            <a:r>
              <a:rPr lang="en-US" sz="1200" dirty="0" smtClean="0"/>
              <a:t>The defensive solidity wasn’t translated in the other end as they were below par when it came to scoring goals as they ended the </a:t>
            </a:r>
            <a:r>
              <a:rPr lang="en-US" sz="1200" dirty="0" err="1" smtClean="0"/>
              <a:t>the</a:t>
            </a:r>
            <a:r>
              <a:rPr lang="en-US" sz="1200" dirty="0" smtClean="0"/>
              <a:t> season registering only </a:t>
            </a:r>
            <a:r>
              <a:rPr lang="en-US" sz="1200" b="1" dirty="0" smtClean="0"/>
              <a:t>49 goals </a:t>
            </a:r>
            <a:r>
              <a:rPr lang="en-US" sz="1200" dirty="0" smtClean="0"/>
              <a:t>well below the PL average</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C:\Users\Amin\Documents\manutd(2012-2021)\images\index\15-16\GK.png"/>
          <p:cNvPicPr>
            <a:picLocks noChangeAspect="1" noChangeArrowheads="1"/>
          </p:cNvPicPr>
          <p:nvPr/>
        </p:nvPicPr>
        <p:blipFill>
          <a:blip r:embed="rId3"/>
          <a:srcRect/>
          <a:stretch>
            <a:fillRect/>
          </a:stretch>
        </p:blipFill>
        <p:spPr bwMode="auto">
          <a:xfrm>
            <a:off x="1295400" y="1276350"/>
            <a:ext cx="4647910" cy="3657600"/>
          </a:xfrm>
          <a:prstGeom prst="rect">
            <a:avLst/>
          </a:prstGeom>
          <a:noFill/>
        </p:spPr>
      </p:pic>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2015-2016</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 </a:t>
            </a:r>
            <a:r>
              <a:rPr lang="en-US" sz="1200" dirty="0" err="1" smtClean="0"/>
              <a:t>Utd</a:t>
            </a:r>
            <a:r>
              <a:rPr lang="en-US" sz="1200" dirty="0" smtClean="0"/>
              <a:t> continued to struggle with Louis Van </a:t>
            </a:r>
            <a:r>
              <a:rPr lang="en-US" sz="1200" dirty="0" err="1" smtClean="0"/>
              <a:t>Gaal’s</a:t>
            </a:r>
            <a:r>
              <a:rPr lang="en-US" sz="1200" dirty="0" smtClean="0"/>
              <a:t> as </a:t>
            </a:r>
            <a:r>
              <a:rPr lang="en-US" sz="1200" b="1" dirty="0" smtClean="0"/>
              <a:t>the lack of pressing from the team and tactical instruction against a quick counter attack whenever there was an opportunity to </a:t>
            </a:r>
            <a:r>
              <a:rPr lang="en-US" sz="1200" b="1" dirty="0" err="1" smtClean="0"/>
              <a:t>priortise</a:t>
            </a:r>
            <a:r>
              <a:rPr lang="en-US" sz="1200" b="1" dirty="0" smtClean="0"/>
              <a:t> possession of the ball</a:t>
            </a:r>
            <a:r>
              <a:rPr lang="en-US" sz="1200" dirty="0" smtClean="0"/>
              <a:t>, ultimately led to Louis Van </a:t>
            </a:r>
            <a:r>
              <a:rPr lang="en-US" sz="1200" dirty="0" err="1" smtClean="0"/>
              <a:t>Gaal’s</a:t>
            </a:r>
            <a:r>
              <a:rPr lang="en-US" sz="1200" dirty="0" smtClean="0"/>
              <a:t> downfall. </a:t>
            </a:r>
          </a:p>
          <a:p>
            <a:pPr marL="0" lvl="0" indent="0">
              <a:buClr>
                <a:schemeClr val="dk1"/>
              </a:buClr>
              <a:buSzPts val="1100"/>
              <a:buNone/>
            </a:pPr>
            <a:r>
              <a:rPr lang="en-US" sz="1200" dirty="0" smtClean="0"/>
              <a:t>Man </a:t>
            </a:r>
            <a:r>
              <a:rPr lang="en-US" sz="1200" dirty="0" err="1" smtClean="0"/>
              <a:t>Utd</a:t>
            </a:r>
            <a:r>
              <a:rPr lang="en-US" sz="1200" dirty="0" smtClean="0"/>
              <a:t> struggled to get into top 4 and ultimately finished 5</a:t>
            </a:r>
            <a:r>
              <a:rPr lang="en-US" sz="1200" baseline="30000" dirty="0" smtClean="0"/>
              <a:t>th</a:t>
            </a:r>
            <a:r>
              <a:rPr lang="en-US" sz="1200" dirty="0" smtClean="0"/>
              <a:t> leading to </a:t>
            </a:r>
            <a:r>
              <a:rPr lang="en-US" sz="1200" b="1" dirty="0" smtClean="0"/>
              <a:t>missing out on a UCL spot </a:t>
            </a:r>
            <a:r>
              <a:rPr lang="en-US" sz="1200" dirty="0" smtClean="0"/>
              <a:t>and the </a:t>
            </a:r>
            <a:r>
              <a:rPr lang="en-US" sz="1200" b="1" dirty="0" smtClean="0"/>
              <a:t>sacking of Louis Van </a:t>
            </a:r>
            <a:r>
              <a:rPr lang="en-US" sz="1200" b="1" dirty="0" err="1" smtClean="0"/>
              <a:t>Gaal</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32</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371600" y="1276350"/>
            <a:ext cx="3672159" cy="3751806"/>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2016-2017</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Paul </a:t>
            </a:r>
            <a:r>
              <a:rPr lang="en-US" sz="1200" dirty="0" err="1" smtClean="0"/>
              <a:t>Pogba</a:t>
            </a:r>
            <a:r>
              <a:rPr lang="en-US" sz="1200" dirty="0" smtClean="0"/>
              <a:t> 	                          Morgan </a:t>
            </a:r>
            <a:r>
              <a:rPr lang="en-US" sz="1200" dirty="0" err="1" smtClean="0"/>
              <a:t>Schneiderlin</a:t>
            </a:r>
            <a:endParaRPr sz="1200" dirty="0"/>
          </a:p>
          <a:p>
            <a:pPr marL="0" lvl="0" indent="0">
              <a:buNone/>
            </a:pPr>
            <a:r>
              <a:rPr lang="en-US" sz="1200" dirty="0" err="1" smtClean="0"/>
              <a:t>Zlatan</a:t>
            </a:r>
            <a:r>
              <a:rPr lang="en-US" sz="1200" dirty="0" smtClean="0"/>
              <a:t> </a:t>
            </a:r>
            <a:r>
              <a:rPr lang="en-US" sz="1200" dirty="0" err="1" smtClean="0"/>
              <a:t>Ibrahimovic</a:t>
            </a:r>
            <a:r>
              <a:rPr lang="en-US" sz="1200" dirty="0" smtClean="0"/>
              <a:t>                Bastian  </a:t>
            </a:r>
            <a:r>
              <a:rPr lang="en-US" sz="1200" dirty="0" err="1" smtClean="0"/>
              <a:t>Schweinsteiger</a:t>
            </a:r>
            <a:endParaRPr lang="en-US" sz="1200" dirty="0" smtClean="0"/>
          </a:p>
          <a:p>
            <a:pPr marL="0" lvl="0" indent="0">
              <a:buNone/>
            </a:pPr>
            <a:r>
              <a:rPr lang="en-US" sz="1200" dirty="0" smtClean="0"/>
              <a:t>Eric </a:t>
            </a:r>
            <a:r>
              <a:rPr lang="en-US" sz="1200" dirty="0" err="1" smtClean="0"/>
              <a:t>Bailly</a:t>
            </a:r>
            <a:r>
              <a:rPr lang="en-US" sz="1200" dirty="0" smtClean="0"/>
              <a:t>	                          Memphis </a:t>
            </a:r>
            <a:r>
              <a:rPr lang="en-US" sz="1200" dirty="0" err="1" smtClean="0"/>
              <a:t>Depay</a:t>
            </a:r>
            <a:endParaRPr lang="en-US" sz="1200" dirty="0" smtClean="0">
              <a:solidFill>
                <a:schemeClr val="tx1">
                  <a:lumMod val="50000"/>
                </a:schemeClr>
              </a:solidFill>
            </a:endParaRPr>
          </a:p>
          <a:p>
            <a:pPr marL="0" lvl="0" indent="0" algn="l" rtl="0">
              <a:spcBef>
                <a:spcPts val="600"/>
              </a:spcBef>
              <a:spcAft>
                <a:spcPts val="0"/>
              </a:spcAft>
              <a:buNone/>
            </a:pPr>
            <a:r>
              <a:rPr lang="en-US" sz="1200" dirty="0" err="1" smtClean="0"/>
              <a:t>Henrikh</a:t>
            </a:r>
            <a:r>
              <a:rPr lang="en-US" sz="1200" dirty="0" smtClean="0"/>
              <a:t> </a:t>
            </a:r>
            <a:r>
              <a:rPr lang="en-US" sz="1200" dirty="0" err="1" smtClean="0"/>
              <a:t>Mkhitaryan</a:t>
            </a:r>
            <a:r>
              <a:rPr lang="en-US" sz="1200" dirty="0" smtClean="0"/>
              <a:t>               Paddy McNair</a:t>
            </a:r>
          </a:p>
          <a:p>
            <a:pPr marL="0" lvl="0" indent="0" algn="l" rtl="0">
              <a:spcBef>
                <a:spcPts val="600"/>
              </a:spcBef>
              <a:spcAft>
                <a:spcPts val="0"/>
              </a:spcAft>
              <a:buNone/>
            </a:pPr>
            <a:r>
              <a:rPr lang="en-US" sz="1200" dirty="0" smtClean="0"/>
              <a:t>	</a:t>
            </a: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4248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200" b="1" dirty="0" smtClean="0">
                <a:solidFill>
                  <a:schemeClr val="tx1">
                    <a:lumMod val="50000"/>
                  </a:schemeClr>
                </a:solidFill>
              </a:rPr>
              <a:t>Jose </a:t>
            </a:r>
            <a:r>
              <a:rPr lang="en-US" sz="1200" b="1" dirty="0" err="1" smtClean="0">
                <a:solidFill>
                  <a:schemeClr val="tx1">
                    <a:lumMod val="50000"/>
                  </a:schemeClr>
                </a:solidFill>
              </a:rPr>
              <a:t>Mourinho</a:t>
            </a:r>
            <a:r>
              <a:rPr lang="en-US" sz="1200" b="1" dirty="0" smtClean="0">
                <a:solidFill>
                  <a:schemeClr val="tx1">
                    <a:lumMod val="50000"/>
                  </a:schemeClr>
                </a:solidFill>
              </a:rPr>
              <a:t> </a:t>
            </a:r>
            <a:r>
              <a:rPr lang="en-US" sz="1200" dirty="0" smtClean="0">
                <a:solidFill>
                  <a:schemeClr val="tx1">
                    <a:lumMod val="50000"/>
                  </a:schemeClr>
                </a:solidFill>
              </a:rPr>
              <a:t>was given the charge and he bought in veteran striker</a:t>
            </a:r>
            <a:r>
              <a:rPr lang="en-US" sz="1200" b="1" dirty="0" smtClean="0">
                <a:solidFill>
                  <a:schemeClr val="tx1">
                    <a:lumMod val="50000"/>
                  </a:schemeClr>
                </a:solidFill>
              </a:rPr>
              <a:t> </a:t>
            </a:r>
            <a:r>
              <a:rPr lang="en-US" sz="1200" b="1" dirty="0" err="1" smtClean="0">
                <a:solidFill>
                  <a:schemeClr val="tx1">
                    <a:lumMod val="50000"/>
                  </a:schemeClr>
                </a:solidFill>
              </a:rPr>
              <a:t>Zlatan</a:t>
            </a:r>
            <a:r>
              <a:rPr lang="en-US" sz="1200" b="1" dirty="0" smtClean="0">
                <a:solidFill>
                  <a:schemeClr val="tx1">
                    <a:lumMod val="50000"/>
                  </a:schemeClr>
                </a:solidFill>
              </a:rPr>
              <a:t> </a:t>
            </a:r>
            <a:r>
              <a:rPr lang="en-US" sz="1200" b="1" dirty="0" err="1" smtClean="0">
                <a:solidFill>
                  <a:schemeClr val="tx1">
                    <a:lumMod val="50000"/>
                  </a:schemeClr>
                </a:solidFill>
              </a:rPr>
              <a:t>Ibrahimovic</a:t>
            </a:r>
            <a:r>
              <a:rPr lang="en-US" sz="1200" b="1" dirty="0" smtClean="0">
                <a:solidFill>
                  <a:schemeClr val="tx1">
                    <a:lumMod val="50000"/>
                  </a:schemeClr>
                </a:solidFill>
              </a:rPr>
              <a:t> </a:t>
            </a:r>
            <a:r>
              <a:rPr lang="en-US" sz="1200" dirty="0" smtClean="0">
                <a:solidFill>
                  <a:schemeClr val="tx1">
                    <a:lumMod val="50000"/>
                  </a:schemeClr>
                </a:solidFill>
              </a:rPr>
              <a:t>and </a:t>
            </a:r>
            <a:r>
              <a:rPr lang="en-US" sz="1200" b="1" dirty="0" smtClean="0">
                <a:solidFill>
                  <a:schemeClr val="tx1">
                    <a:lumMod val="50000"/>
                  </a:schemeClr>
                </a:solidFill>
              </a:rPr>
              <a:t>broke the transfer record for Paul </a:t>
            </a:r>
            <a:r>
              <a:rPr lang="en-US" sz="1200" b="1" dirty="0" err="1" smtClean="0">
                <a:solidFill>
                  <a:schemeClr val="tx1">
                    <a:lumMod val="50000"/>
                  </a:schemeClr>
                </a:solidFill>
              </a:rPr>
              <a:t>Pogba</a:t>
            </a:r>
            <a:r>
              <a:rPr lang="en-US" sz="1200" b="1" dirty="0" smtClean="0">
                <a:solidFill>
                  <a:schemeClr val="tx1">
                    <a:lumMod val="50000"/>
                  </a:schemeClr>
                </a:solidFill>
              </a:rPr>
              <a:t>, </a:t>
            </a:r>
            <a:r>
              <a:rPr lang="en-US" sz="1200" dirty="0" smtClean="0">
                <a:solidFill>
                  <a:schemeClr val="tx1">
                    <a:lumMod val="50000"/>
                  </a:schemeClr>
                </a:solidFill>
              </a:rPr>
              <a:t>with </a:t>
            </a:r>
            <a:r>
              <a:rPr lang="en-US" sz="1200" b="1" dirty="0" smtClean="0">
                <a:solidFill>
                  <a:schemeClr val="tx1">
                    <a:lumMod val="50000"/>
                  </a:schemeClr>
                </a:solidFill>
              </a:rPr>
              <a:t>Eric </a:t>
            </a:r>
            <a:r>
              <a:rPr lang="en-US" sz="1200" b="1" dirty="0" err="1" smtClean="0">
                <a:solidFill>
                  <a:schemeClr val="tx1">
                    <a:lumMod val="50000"/>
                  </a:schemeClr>
                </a:solidFill>
              </a:rPr>
              <a:t>Bailly</a:t>
            </a:r>
            <a:r>
              <a:rPr lang="en-US" sz="1200" b="1" dirty="0" smtClean="0">
                <a:solidFill>
                  <a:schemeClr val="tx1">
                    <a:lumMod val="50000"/>
                  </a:schemeClr>
                </a:solidFill>
              </a:rPr>
              <a:t> </a:t>
            </a:r>
            <a:r>
              <a:rPr lang="en-US" sz="1200" dirty="0" smtClean="0">
                <a:solidFill>
                  <a:schemeClr val="tx1">
                    <a:lumMod val="50000"/>
                  </a:schemeClr>
                </a:solidFill>
              </a:rPr>
              <a:t>and </a:t>
            </a:r>
            <a:r>
              <a:rPr lang="en-US" sz="1200" b="1" dirty="0" err="1" smtClean="0">
                <a:solidFill>
                  <a:schemeClr val="tx1">
                    <a:lumMod val="50000"/>
                  </a:schemeClr>
                </a:solidFill>
              </a:rPr>
              <a:t>Henrikh</a:t>
            </a:r>
            <a:r>
              <a:rPr lang="en-US" sz="1200" b="1" dirty="0" smtClean="0">
                <a:solidFill>
                  <a:schemeClr val="tx1">
                    <a:lumMod val="50000"/>
                  </a:schemeClr>
                </a:solidFill>
              </a:rPr>
              <a:t> </a:t>
            </a:r>
            <a:r>
              <a:rPr lang="en-US" sz="1200" b="1" dirty="0" err="1" smtClean="0">
                <a:solidFill>
                  <a:schemeClr val="tx1">
                    <a:lumMod val="50000"/>
                  </a:schemeClr>
                </a:solidFill>
              </a:rPr>
              <a:t>Mkhitaryan</a:t>
            </a:r>
            <a:r>
              <a:rPr lang="en-US" sz="1200" b="1" dirty="0" smtClean="0">
                <a:solidFill>
                  <a:schemeClr val="tx1">
                    <a:lumMod val="50000"/>
                  </a:schemeClr>
                </a:solidFill>
              </a:rPr>
              <a:t> </a:t>
            </a:r>
            <a:r>
              <a:rPr lang="en-US" sz="1200" dirty="0" smtClean="0">
                <a:solidFill>
                  <a:schemeClr val="tx1">
                    <a:lumMod val="50000"/>
                  </a:schemeClr>
                </a:solidFill>
              </a:rPr>
              <a:t>being an addition in attack and </a:t>
            </a:r>
            <a:r>
              <a:rPr lang="en-US" sz="1200" dirty="0" err="1" smtClean="0">
                <a:solidFill>
                  <a:schemeClr val="tx1">
                    <a:lumMod val="50000"/>
                  </a:schemeClr>
                </a:solidFill>
              </a:rPr>
              <a:t>defence</a:t>
            </a:r>
            <a:r>
              <a:rPr lang="en-US" sz="1200" dirty="0" smtClean="0">
                <a:solidFill>
                  <a:schemeClr val="tx1">
                    <a:lumMod val="50000"/>
                  </a:schemeClr>
                </a:solidFill>
              </a:rPr>
              <a:t> respectively.</a:t>
            </a:r>
            <a:r>
              <a:rPr lang="en-US" sz="1200" b="1" dirty="0" smtClean="0">
                <a:solidFill>
                  <a:schemeClr val="tx1">
                    <a:lumMod val="50000"/>
                  </a:schemeClr>
                </a:solidFill>
              </a:rPr>
              <a:t> </a:t>
            </a:r>
            <a:r>
              <a:rPr lang="en-US" sz="1200" dirty="0" smtClean="0">
                <a:solidFill>
                  <a:schemeClr val="tx1">
                    <a:lumMod val="50000"/>
                  </a:schemeClr>
                </a:solidFill>
              </a:rPr>
              <a:t>Man </a:t>
            </a:r>
            <a:r>
              <a:rPr lang="en-US" sz="1200" dirty="0" err="1" smtClean="0">
                <a:solidFill>
                  <a:schemeClr val="tx1">
                    <a:lumMod val="50000"/>
                  </a:schemeClr>
                </a:solidFill>
              </a:rPr>
              <a:t>Utd</a:t>
            </a:r>
            <a:r>
              <a:rPr lang="en-US" sz="1200" dirty="0" smtClean="0">
                <a:solidFill>
                  <a:schemeClr val="tx1">
                    <a:lumMod val="50000"/>
                  </a:schemeClr>
                </a:solidFill>
              </a:rPr>
              <a:t> predominantly setup in </a:t>
            </a:r>
            <a:r>
              <a:rPr lang="en-US" sz="1200" b="1" dirty="0" smtClean="0">
                <a:solidFill>
                  <a:schemeClr val="tx1">
                    <a:lumMod val="50000"/>
                  </a:schemeClr>
                </a:solidFill>
              </a:rPr>
              <a:t>4-2-3-1 </a:t>
            </a:r>
            <a:r>
              <a:rPr lang="en-US" sz="1200" dirty="0" smtClean="0">
                <a:solidFill>
                  <a:schemeClr val="tx1">
                    <a:lumMod val="50000"/>
                  </a:schemeClr>
                </a:solidFill>
              </a:rPr>
              <a:t>formation this season.</a:t>
            </a:r>
            <a:endParaRPr sz="1200" dirty="0">
              <a:solidFill>
                <a:srgbClr val="999999"/>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34</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p:cNvPicPr>
            <a:picLocks noChangeAspect="1" noChangeArrowheads="1"/>
          </p:cNvPicPr>
          <p:nvPr/>
        </p:nvPicPr>
        <p:blipFill>
          <a:blip r:embed="rId3"/>
          <a:srcRect/>
          <a:stretch>
            <a:fillRect/>
          </a:stretch>
        </p:blipFill>
        <p:spPr bwMode="auto">
          <a:xfrm>
            <a:off x="1600200" y="1581150"/>
            <a:ext cx="2895600" cy="28956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a:t>
            </a:r>
            <a:r>
              <a:rPr lang="en-US" sz="1200" dirty="0" smtClean="0"/>
              <a:t>were </a:t>
            </a:r>
            <a:r>
              <a:rPr lang="en-US" sz="1200" b="1" dirty="0" smtClean="0"/>
              <a:t>below average </a:t>
            </a:r>
            <a:r>
              <a:rPr lang="en-US" sz="1200" dirty="0" smtClean="0"/>
              <a:t>when it came to scoring goals. They scored only </a:t>
            </a:r>
            <a:r>
              <a:rPr lang="en-US" sz="1200" b="1" dirty="0" smtClean="0"/>
              <a:t>54 goals </a:t>
            </a:r>
            <a:r>
              <a:rPr lang="en-US" sz="1200" dirty="0" smtClean="0"/>
              <a:t>while </a:t>
            </a:r>
            <a:r>
              <a:rPr lang="en-US" sz="1200" b="1" dirty="0" smtClean="0"/>
              <a:t>PL winners Chelsea</a:t>
            </a:r>
            <a:r>
              <a:rPr lang="en-US" sz="1200" dirty="0" smtClean="0"/>
              <a:t> had scored </a:t>
            </a:r>
            <a:r>
              <a:rPr lang="en-US" sz="1200" b="1" dirty="0" smtClean="0"/>
              <a:t>85 goals</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descr="C:\Users\Amin\Documents\manutd(2012-2021)\images\index\16-17\shots.png"/>
          <p:cNvPicPr>
            <a:picLocks noChangeAspect="1" noChangeArrowheads="1"/>
          </p:cNvPicPr>
          <p:nvPr/>
        </p:nvPicPr>
        <p:blipFill>
          <a:blip r:embed="rId3"/>
          <a:srcRect/>
          <a:stretch>
            <a:fillRect/>
          </a:stretch>
        </p:blipFill>
        <p:spPr bwMode="auto">
          <a:xfrm>
            <a:off x="1295400" y="1352550"/>
            <a:ext cx="3657600" cy="318135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200" b="1" dirty="0" smtClean="0"/>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MISCELLANOUS STATS</a:t>
            </a:r>
          </a:p>
          <a:p>
            <a:pPr marL="0" lvl="0" indent="0">
              <a:buClr>
                <a:schemeClr val="dk1"/>
              </a:buClr>
              <a:buSzPts val="1100"/>
              <a:buNone/>
            </a:pPr>
            <a:endParaRPr lang="en-US" sz="1200" b="1" dirty="0" smtClean="0"/>
          </a:p>
          <a:p>
            <a:pPr marL="0" lvl="0" indent="0">
              <a:buClr>
                <a:schemeClr val="dk1"/>
              </a:buClr>
              <a:buSzPts val="1100"/>
              <a:buNone/>
            </a:pPr>
            <a:r>
              <a:rPr lang="en-US" sz="1200" dirty="0" smtClean="0"/>
              <a:t>Man </a:t>
            </a:r>
            <a:r>
              <a:rPr lang="en-US" sz="1200" dirty="0" err="1" smtClean="0"/>
              <a:t>Utd</a:t>
            </a:r>
            <a:r>
              <a:rPr lang="en-US" sz="1200" dirty="0" smtClean="0"/>
              <a:t> were an </a:t>
            </a:r>
            <a:r>
              <a:rPr lang="en-US" sz="1200" b="1" dirty="0" smtClean="0"/>
              <a:t>average team</a:t>
            </a:r>
            <a:r>
              <a:rPr lang="en-US" sz="1200" dirty="0" smtClean="0"/>
              <a:t> when it came to Goals scoring and Creation</a:t>
            </a:r>
            <a:endParaRPr sz="1200"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36</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218" name="Picture 2" descr="C:\Users\Amin\Documents\manutd(2012-2021)\images\index\16-17\pass.png"/>
          <p:cNvPicPr>
            <a:picLocks noChangeAspect="1" noChangeArrowheads="1"/>
          </p:cNvPicPr>
          <p:nvPr/>
        </p:nvPicPr>
        <p:blipFill>
          <a:blip r:embed="rId3"/>
          <a:srcRect/>
          <a:stretch>
            <a:fillRect/>
          </a:stretch>
        </p:blipFill>
        <p:spPr bwMode="auto">
          <a:xfrm>
            <a:off x="1600200" y="1352550"/>
            <a:ext cx="3333750" cy="333375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1295400" y="3257550"/>
            <a:ext cx="3482400" cy="53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CONTRIBUTION</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1524000" y="3695700"/>
            <a:ext cx="6324600" cy="144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err="1" smtClean="0"/>
              <a:t>Zlatan</a:t>
            </a:r>
            <a:r>
              <a:rPr lang="en-US" sz="1200" b="1" dirty="0" smtClean="0"/>
              <a:t> </a:t>
            </a:r>
            <a:r>
              <a:rPr lang="en-US" sz="1200" b="1" dirty="0" err="1" smtClean="0"/>
              <a:t>Ibrahimovic</a:t>
            </a:r>
            <a:r>
              <a:rPr lang="en-US" sz="1200" b="1" dirty="0" smtClean="0"/>
              <a:t> </a:t>
            </a:r>
            <a:r>
              <a:rPr lang="en-US" sz="1200" dirty="0" smtClean="0"/>
              <a:t>was heavily involved when it came to goal scoring and chance creation. On creation front </a:t>
            </a:r>
            <a:r>
              <a:rPr lang="en-US" sz="1200" b="1" dirty="0" smtClean="0"/>
              <a:t>Ander Herrera, Wayne Rooney, Anthony Martial and Paul </a:t>
            </a:r>
            <a:r>
              <a:rPr lang="en-US" sz="1200" b="1" dirty="0" err="1" smtClean="0"/>
              <a:t>Pogba</a:t>
            </a:r>
            <a:r>
              <a:rPr lang="en-US" sz="1200" dirty="0" smtClean="0"/>
              <a:t> were heavily involved.</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42" name="Picture 2" descr="C:\Users\Amin\Documents\manutd(2012-2021)\images\index\16-17\goals.png"/>
          <p:cNvPicPr>
            <a:picLocks noChangeAspect="1" noChangeArrowheads="1"/>
          </p:cNvPicPr>
          <p:nvPr/>
        </p:nvPicPr>
        <p:blipFill>
          <a:blip r:embed="rId3"/>
          <a:srcRect/>
          <a:stretch>
            <a:fillRect/>
          </a:stretch>
        </p:blipFill>
        <p:spPr bwMode="auto">
          <a:xfrm>
            <a:off x="1295401" y="1428750"/>
            <a:ext cx="3886200" cy="1905000"/>
          </a:xfrm>
          <a:prstGeom prst="rect">
            <a:avLst/>
          </a:prstGeom>
          <a:noFill/>
        </p:spPr>
      </p:pic>
      <p:pic>
        <p:nvPicPr>
          <p:cNvPr id="10244" name="Picture 4" descr="C:\Users\Amin\Documents\manutd(2012-2021)\images\index\16-17\asst.png"/>
          <p:cNvPicPr>
            <a:picLocks noChangeAspect="1" noChangeArrowheads="1"/>
          </p:cNvPicPr>
          <p:nvPr/>
        </p:nvPicPr>
        <p:blipFill>
          <a:blip r:embed="rId4"/>
          <a:srcRect/>
          <a:stretch>
            <a:fillRect/>
          </a:stretch>
        </p:blipFill>
        <p:spPr bwMode="auto">
          <a:xfrm>
            <a:off x="5168348" y="1428750"/>
            <a:ext cx="3975652" cy="19050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5562600" y="150495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DEFENCE</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562600" y="1885950"/>
            <a:ext cx="3429000" cy="2590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Jose </a:t>
            </a:r>
            <a:r>
              <a:rPr lang="en-US" sz="1200" b="1" dirty="0" err="1" smtClean="0"/>
              <a:t>Mourinho’s</a:t>
            </a:r>
            <a:r>
              <a:rPr lang="en-US" sz="1200" b="1" dirty="0" smtClean="0"/>
              <a:t> </a:t>
            </a:r>
            <a:r>
              <a:rPr lang="en-US" sz="1200" dirty="0" smtClean="0"/>
              <a:t>pragmatic approach helped Man </a:t>
            </a:r>
            <a:r>
              <a:rPr lang="en-US" sz="1200" dirty="0" err="1" smtClean="0"/>
              <a:t>Utd</a:t>
            </a:r>
            <a:r>
              <a:rPr lang="en-US" sz="1200" dirty="0" smtClean="0"/>
              <a:t> to conceded </a:t>
            </a:r>
            <a:r>
              <a:rPr lang="en-US" sz="1200" b="1" dirty="0" smtClean="0"/>
              <a:t>second least goals (29) </a:t>
            </a:r>
            <a:r>
              <a:rPr lang="en-US" sz="1200" dirty="0" smtClean="0"/>
              <a:t>behind </a:t>
            </a:r>
            <a:r>
              <a:rPr lang="en-US" sz="1200" b="1" dirty="0" smtClean="0"/>
              <a:t>PL runner ups </a:t>
            </a:r>
            <a:r>
              <a:rPr lang="en-US" sz="1200" b="1" dirty="0" err="1" smtClean="0"/>
              <a:t>Tottenham</a:t>
            </a:r>
            <a:r>
              <a:rPr lang="en-US" sz="1200" b="1" dirty="0" smtClean="0"/>
              <a:t> (26) </a:t>
            </a:r>
            <a:r>
              <a:rPr lang="en-US" sz="1200" dirty="0" smtClean="0"/>
              <a:t> and just ahead </a:t>
            </a:r>
            <a:r>
              <a:rPr lang="en-US" sz="1200" b="1" dirty="0" smtClean="0"/>
              <a:t>of PL winners Chelsea (33)</a:t>
            </a:r>
            <a:r>
              <a:rPr lang="en-US" sz="1200" dirty="0" smtClean="0"/>
              <a:t>. That approach also meant they </a:t>
            </a:r>
            <a:r>
              <a:rPr lang="en-US" sz="1200" b="1" dirty="0" smtClean="0"/>
              <a:t>didn’t really score a lot of goals </a:t>
            </a:r>
            <a:r>
              <a:rPr lang="en-US" sz="1200" dirty="0" smtClean="0"/>
              <a:t>and were well </a:t>
            </a:r>
            <a:r>
              <a:rPr lang="en-US" sz="1200" b="1" dirty="0" smtClean="0"/>
              <a:t>below the PL average.</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C:\Users\Amin\Documents\manutd(2012-2021)\images\index\16-17\Defence.png"/>
          <p:cNvPicPr>
            <a:picLocks noChangeAspect="1" noChangeArrowheads="1"/>
          </p:cNvPicPr>
          <p:nvPr/>
        </p:nvPicPr>
        <p:blipFill>
          <a:blip r:embed="rId3"/>
          <a:srcRect/>
          <a:stretch>
            <a:fillRect/>
          </a:stretch>
        </p:blipFill>
        <p:spPr bwMode="auto">
          <a:xfrm>
            <a:off x="1219200" y="1200150"/>
            <a:ext cx="4419600" cy="35814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2016-2017</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 </a:t>
            </a:r>
            <a:r>
              <a:rPr lang="en-US" sz="1200" dirty="0" err="1" smtClean="0"/>
              <a:t>Utd</a:t>
            </a:r>
            <a:r>
              <a:rPr lang="en-US" sz="1200" dirty="0" smtClean="0"/>
              <a:t> season never really kicked off as they battled hard to get into </a:t>
            </a:r>
            <a:r>
              <a:rPr lang="en-US" sz="1200" b="1" dirty="0" smtClean="0"/>
              <a:t>top 4 to get Champions League Football</a:t>
            </a:r>
            <a:r>
              <a:rPr lang="en-US" sz="1200" dirty="0" smtClean="0"/>
              <a:t>. Jose </a:t>
            </a:r>
            <a:r>
              <a:rPr lang="en-US" sz="1200" dirty="0" err="1" smtClean="0"/>
              <a:t>Mourinho</a:t>
            </a:r>
            <a:r>
              <a:rPr lang="en-US" sz="1200" dirty="0" smtClean="0"/>
              <a:t> eventually ditched the PL top 4 pursuit towards the end and gave more emphasis on winning the </a:t>
            </a:r>
            <a:r>
              <a:rPr lang="en-US" sz="1200" dirty="0" err="1" smtClean="0"/>
              <a:t>Europa</a:t>
            </a:r>
            <a:r>
              <a:rPr lang="en-US" sz="1200" dirty="0" smtClean="0"/>
              <a:t> League to qualify for Champions League</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39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descr="C:\Users\Amin\Documents\manutd(2012-2021)\images\index\16-17\STANDINGS.png"/>
          <p:cNvPicPr>
            <a:picLocks noChangeAspect="1" noChangeArrowheads="1"/>
          </p:cNvPicPr>
          <p:nvPr/>
        </p:nvPicPr>
        <p:blipFill>
          <a:blip r:embed="rId3"/>
          <a:srcRect/>
          <a:stretch>
            <a:fillRect/>
          </a:stretch>
        </p:blipFill>
        <p:spPr bwMode="auto">
          <a:xfrm>
            <a:off x="1295400" y="1254053"/>
            <a:ext cx="3810000" cy="3756097"/>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a:t>
            </a:r>
            <a:endParaRPr lang="en-US" dirty="0"/>
          </a:p>
        </p:txBody>
      </p:sp>
      <p:sp>
        <p:nvSpPr>
          <p:cNvPr id="3" name="Text Placeholder 2"/>
          <p:cNvSpPr>
            <a:spLocks noGrp="1"/>
          </p:cNvSpPr>
          <p:nvPr>
            <p:ph type="body" idx="1"/>
          </p:nvPr>
        </p:nvSpPr>
        <p:spPr/>
        <p:txBody>
          <a:bodyPr/>
          <a:lstStyle/>
          <a:p>
            <a:r>
              <a:rPr lang="en-US" sz="1200" dirty="0" smtClean="0"/>
              <a:t>There are few sites that process free access to football data like </a:t>
            </a:r>
            <a:r>
              <a:rPr lang="en-US" sz="1200" b="1" dirty="0" smtClean="0"/>
              <a:t>Understat.com, Fbref.com</a:t>
            </a:r>
            <a:r>
              <a:rPr lang="en-US" sz="1200" dirty="0" smtClean="0"/>
              <a:t> etc</a:t>
            </a:r>
          </a:p>
          <a:p>
            <a:endParaRPr lang="en-US" sz="1200" dirty="0" smtClean="0"/>
          </a:p>
          <a:p>
            <a:r>
              <a:rPr lang="en-US" sz="1200" dirty="0" smtClean="0"/>
              <a:t>For this project the datasets used are from </a:t>
            </a:r>
            <a:r>
              <a:rPr lang="en-US" sz="1200" b="1" dirty="0" smtClean="0"/>
              <a:t>Fbref.com</a:t>
            </a:r>
            <a:r>
              <a:rPr lang="en-US" sz="1200" dirty="0" smtClean="0"/>
              <a:t> – as it provides access to advanced metric like </a:t>
            </a:r>
            <a:r>
              <a:rPr lang="en-US" sz="1200" b="1" dirty="0" smtClean="0"/>
              <a:t>xG </a:t>
            </a:r>
          </a:p>
          <a:p>
            <a:endParaRPr lang="en-US" sz="1200" b="1" dirty="0" smtClean="0"/>
          </a:p>
          <a:p>
            <a:r>
              <a:rPr lang="en-US" sz="1200" dirty="0" smtClean="0"/>
              <a:t>Also the scope to provide clean datasets helps in the visualization process</a:t>
            </a:r>
            <a:endParaRPr lang="en-US" sz="1200" dirty="0"/>
          </a:p>
        </p:txBody>
      </p:sp>
      <p:sp>
        <p:nvSpPr>
          <p:cNvPr id="4" name="Text Placeholder 3"/>
          <p:cNvSpPr>
            <a:spLocks noGrp="1"/>
          </p:cNvSpPr>
          <p:nvPr>
            <p:ph type="body" idx="2"/>
          </p:nvPr>
        </p:nvSpPr>
        <p:spPr>
          <a:xfrm>
            <a:off x="5943600" y="3943350"/>
            <a:ext cx="3482400" cy="3382500"/>
          </a:xfrm>
        </p:spPr>
        <p:txBody>
          <a:bodyPr/>
          <a:lstStyle/>
          <a:p>
            <a:endParaRPr lang="en-US"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4</a:t>
            </a:fld>
            <a:endParaRPr lang="en"/>
          </a:p>
        </p:txBody>
      </p:sp>
      <p:pic>
        <p:nvPicPr>
          <p:cNvPr id="2050" name="Picture 2"/>
          <p:cNvPicPr>
            <a:picLocks noChangeAspect="1" noChangeArrowheads="1"/>
          </p:cNvPicPr>
          <p:nvPr/>
        </p:nvPicPr>
        <p:blipFill>
          <a:blip r:embed="rId2"/>
          <a:srcRect/>
          <a:stretch>
            <a:fillRect/>
          </a:stretch>
        </p:blipFill>
        <p:spPr bwMode="auto">
          <a:xfrm>
            <a:off x="5562600" y="1504950"/>
            <a:ext cx="2400300" cy="7048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2017-2018</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err="1" smtClean="0"/>
              <a:t>Romelu</a:t>
            </a:r>
            <a:r>
              <a:rPr lang="en-US" sz="1200" dirty="0" smtClean="0"/>
              <a:t> </a:t>
            </a:r>
            <a:r>
              <a:rPr lang="en-US" sz="1200" dirty="0" err="1" smtClean="0"/>
              <a:t>Lukaku</a:t>
            </a:r>
            <a:r>
              <a:rPr lang="en-US" sz="1200" dirty="0" smtClean="0"/>
              <a:t>	   Wayne Rooney</a:t>
            </a:r>
            <a:endParaRPr sz="1200" dirty="0"/>
          </a:p>
          <a:p>
            <a:pPr marL="0" lvl="0" indent="0" algn="l" rtl="0">
              <a:spcBef>
                <a:spcPts val="600"/>
              </a:spcBef>
              <a:spcAft>
                <a:spcPts val="0"/>
              </a:spcAft>
              <a:buNone/>
            </a:pPr>
            <a:r>
              <a:rPr lang="en-US" sz="1200" dirty="0" smtClean="0"/>
              <a:t>Alexis Sanchez 	   </a:t>
            </a:r>
            <a:r>
              <a:rPr lang="en-US" sz="1200" dirty="0" err="1" smtClean="0"/>
              <a:t>Henrikh</a:t>
            </a:r>
            <a:r>
              <a:rPr lang="en-US" sz="1200" dirty="0" smtClean="0"/>
              <a:t> </a:t>
            </a:r>
            <a:r>
              <a:rPr lang="en-US" sz="1200" dirty="0" err="1" smtClean="0"/>
              <a:t>Mkhitaryan</a:t>
            </a:r>
            <a:endParaRPr lang="en-US" sz="1200" dirty="0" smtClean="0"/>
          </a:p>
          <a:p>
            <a:pPr marL="0" lvl="0" indent="0">
              <a:buNone/>
            </a:pPr>
            <a:r>
              <a:rPr lang="en-US" sz="1200" dirty="0" err="1" smtClean="0"/>
              <a:t>Nemanja</a:t>
            </a:r>
            <a:r>
              <a:rPr lang="en-US" sz="1200" dirty="0" smtClean="0"/>
              <a:t> </a:t>
            </a:r>
            <a:r>
              <a:rPr lang="en-US" sz="1200" dirty="0" err="1" smtClean="0"/>
              <a:t>Matic</a:t>
            </a:r>
            <a:r>
              <a:rPr lang="en-US" sz="1200" dirty="0" smtClean="0"/>
              <a:t>                                </a:t>
            </a:r>
            <a:r>
              <a:rPr lang="en-US" sz="1200" dirty="0" err="1" smtClean="0"/>
              <a:t>Adnan</a:t>
            </a:r>
            <a:r>
              <a:rPr lang="en-US" sz="1200" dirty="0" smtClean="0"/>
              <a:t> </a:t>
            </a:r>
            <a:r>
              <a:rPr lang="en-US" sz="1200" dirty="0" err="1" smtClean="0"/>
              <a:t>Januzaj</a:t>
            </a:r>
            <a:endParaRPr lang="en-US" sz="1200" dirty="0" smtClean="0"/>
          </a:p>
          <a:p>
            <a:pPr marL="0" lvl="0" indent="0" algn="l" rtl="0">
              <a:spcBef>
                <a:spcPts val="600"/>
              </a:spcBef>
              <a:spcAft>
                <a:spcPts val="0"/>
              </a:spcAft>
              <a:buNone/>
            </a:pPr>
            <a:r>
              <a:rPr lang="en-US" sz="1200" dirty="0" smtClean="0"/>
              <a:t>Victor </a:t>
            </a:r>
            <a:r>
              <a:rPr lang="en-US" sz="1200" dirty="0" err="1" smtClean="0"/>
              <a:t>Lindelof</a:t>
            </a:r>
            <a:r>
              <a:rPr lang="en-US" sz="1200" dirty="0" smtClean="0"/>
              <a:t>	   </a:t>
            </a:r>
            <a:r>
              <a:rPr lang="en-US" sz="1200" b="1" dirty="0" smtClean="0"/>
              <a:t>		   </a:t>
            </a:r>
            <a:endParaRPr lang="en-US" sz="1200" dirty="0" smtClean="0"/>
          </a:p>
          <a:p>
            <a:pPr marL="0" lvl="0" indent="0">
              <a:buClr>
                <a:schemeClr val="dk1"/>
              </a:buClr>
              <a:buSzPts val="1100"/>
              <a:buNone/>
            </a:pPr>
            <a:r>
              <a:rPr lang="en-US" sz="1200" dirty="0" smtClean="0"/>
              <a:t>		    </a:t>
            </a:r>
            <a:r>
              <a:rPr lang="en-US" sz="1200" b="1" dirty="0" smtClean="0"/>
              <a:t>	                                  </a:t>
            </a:r>
            <a:endParaRPr sz="1200" b="1" dirty="0"/>
          </a:p>
        </p:txBody>
      </p:sp>
      <p:sp>
        <p:nvSpPr>
          <p:cNvPr id="98" name="Google Shape;98;p15"/>
          <p:cNvSpPr txBox="1">
            <a:spLocks noGrp="1"/>
          </p:cNvSpPr>
          <p:nvPr>
            <p:ph type="body" idx="1"/>
          </p:nvPr>
        </p:nvSpPr>
        <p:spPr>
          <a:xfrm>
            <a:off x="1143000" y="10477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447800" y="41719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US" sz="1200" dirty="0" smtClean="0">
                <a:solidFill>
                  <a:schemeClr val="tx1">
                    <a:lumMod val="50000"/>
                  </a:schemeClr>
                </a:solidFill>
              </a:rPr>
              <a:t>In his second season the Portuguese bought in </a:t>
            </a:r>
            <a:r>
              <a:rPr lang="en-US" sz="1200" b="1" dirty="0" err="1" smtClean="0">
                <a:solidFill>
                  <a:schemeClr val="tx1">
                    <a:lumMod val="50000"/>
                  </a:schemeClr>
                </a:solidFill>
              </a:rPr>
              <a:t>Romelu</a:t>
            </a:r>
            <a:r>
              <a:rPr lang="en-US" sz="1200" b="1" dirty="0" smtClean="0">
                <a:solidFill>
                  <a:schemeClr val="tx1">
                    <a:lumMod val="50000"/>
                  </a:schemeClr>
                </a:solidFill>
              </a:rPr>
              <a:t> </a:t>
            </a:r>
            <a:r>
              <a:rPr lang="en-US" sz="1200" b="1" dirty="0" err="1" smtClean="0">
                <a:solidFill>
                  <a:schemeClr val="tx1">
                    <a:lumMod val="50000"/>
                  </a:schemeClr>
                </a:solidFill>
              </a:rPr>
              <a:t>Lukaku</a:t>
            </a:r>
            <a:r>
              <a:rPr lang="en-US" sz="1200" b="1" dirty="0" smtClean="0">
                <a:solidFill>
                  <a:schemeClr val="tx1">
                    <a:lumMod val="50000"/>
                  </a:schemeClr>
                </a:solidFill>
              </a:rPr>
              <a:t>, Alexis Sanchez </a:t>
            </a:r>
            <a:r>
              <a:rPr lang="en-US" sz="1200" dirty="0" smtClean="0">
                <a:solidFill>
                  <a:schemeClr val="tx1">
                    <a:lumMod val="50000"/>
                  </a:schemeClr>
                </a:solidFill>
              </a:rPr>
              <a:t>to add steel to replace the aging stars in </a:t>
            </a:r>
            <a:r>
              <a:rPr lang="en-US" sz="1200" b="1" dirty="0" err="1" smtClean="0">
                <a:solidFill>
                  <a:schemeClr val="tx1">
                    <a:lumMod val="50000"/>
                  </a:schemeClr>
                </a:solidFill>
              </a:rPr>
              <a:t>Zlatan</a:t>
            </a:r>
            <a:r>
              <a:rPr lang="en-US" sz="1200" b="1" dirty="0" smtClean="0">
                <a:solidFill>
                  <a:schemeClr val="tx1">
                    <a:lumMod val="50000"/>
                  </a:schemeClr>
                </a:solidFill>
              </a:rPr>
              <a:t> </a:t>
            </a:r>
            <a:r>
              <a:rPr lang="en-US" sz="1200" b="1" dirty="0" err="1" smtClean="0">
                <a:solidFill>
                  <a:schemeClr val="tx1">
                    <a:lumMod val="50000"/>
                  </a:schemeClr>
                </a:solidFill>
              </a:rPr>
              <a:t>Ibrahimovic</a:t>
            </a:r>
            <a:r>
              <a:rPr lang="en-US" sz="1200" b="1" dirty="0" smtClean="0">
                <a:solidFill>
                  <a:schemeClr val="tx1">
                    <a:lumMod val="50000"/>
                  </a:schemeClr>
                </a:solidFill>
              </a:rPr>
              <a:t> and Wayne Rooney</a:t>
            </a:r>
            <a:r>
              <a:rPr lang="en-US" sz="1200" dirty="0" smtClean="0">
                <a:solidFill>
                  <a:schemeClr val="tx1">
                    <a:lumMod val="50000"/>
                  </a:schemeClr>
                </a:solidFill>
              </a:rPr>
              <a:t>. The experienced campaigner </a:t>
            </a:r>
            <a:r>
              <a:rPr lang="en-US" sz="1200" b="1" dirty="0" err="1" smtClean="0">
                <a:solidFill>
                  <a:schemeClr val="tx1">
                    <a:lumMod val="50000"/>
                  </a:schemeClr>
                </a:solidFill>
              </a:rPr>
              <a:t>Nemanja</a:t>
            </a:r>
            <a:r>
              <a:rPr lang="en-US" sz="1200" b="1" dirty="0" smtClean="0">
                <a:solidFill>
                  <a:schemeClr val="tx1">
                    <a:lumMod val="50000"/>
                  </a:schemeClr>
                </a:solidFill>
              </a:rPr>
              <a:t> </a:t>
            </a:r>
            <a:r>
              <a:rPr lang="en-US" sz="1200" b="1" dirty="0" err="1" smtClean="0">
                <a:solidFill>
                  <a:schemeClr val="tx1">
                    <a:lumMod val="50000"/>
                  </a:schemeClr>
                </a:solidFill>
              </a:rPr>
              <a:t>Matic</a:t>
            </a:r>
            <a:r>
              <a:rPr lang="en-US" sz="1200" b="1" dirty="0" smtClean="0">
                <a:solidFill>
                  <a:schemeClr val="tx1">
                    <a:lumMod val="50000"/>
                  </a:schemeClr>
                </a:solidFill>
              </a:rPr>
              <a:t> </a:t>
            </a:r>
            <a:r>
              <a:rPr lang="en-US" sz="1200" dirty="0" smtClean="0">
                <a:solidFill>
                  <a:schemeClr val="tx1">
                    <a:lumMod val="50000"/>
                  </a:schemeClr>
                </a:solidFill>
              </a:rPr>
              <a:t>was bought from Chelsea to fill </a:t>
            </a:r>
            <a:r>
              <a:rPr lang="en-US" sz="1200" b="1" dirty="0" err="1" smtClean="0">
                <a:solidFill>
                  <a:schemeClr val="tx1">
                    <a:lumMod val="50000"/>
                  </a:schemeClr>
                </a:solidFill>
              </a:rPr>
              <a:t>Micheal</a:t>
            </a:r>
            <a:r>
              <a:rPr lang="en-US" sz="1200" dirty="0" smtClean="0">
                <a:solidFill>
                  <a:schemeClr val="tx1">
                    <a:lumMod val="50000"/>
                  </a:schemeClr>
                </a:solidFill>
              </a:rPr>
              <a:t> </a:t>
            </a:r>
            <a:r>
              <a:rPr lang="en-US" sz="1200" b="1" dirty="0" smtClean="0">
                <a:solidFill>
                  <a:schemeClr val="tx1">
                    <a:lumMod val="50000"/>
                  </a:schemeClr>
                </a:solidFill>
              </a:rPr>
              <a:t>Carrick’s</a:t>
            </a:r>
            <a:r>
              <a:rPr lang="en-US" sz="1200" dirty="0" smtClean="0">
                <a:solidFill>
                  <a:schemeClr val="tx1">
                    <a:lumMod val="50000"/>
                  </a:schemeClr>
                </a:solidFill>
              </a:rPr>
              <a:t> shoes.</a:t>
            </a:r>
            <a:r>
              <a:rPr lang="en-US" sz="1200" b="1" dirty="0" smtClean="0">
                <a:solidFill>
                  <a:schemeClr val="tx1">
                    <a:lumMod val="50000"/>
                  </a:schemeClr>
                </a:solidFill>
              </a:rPr>
              <a:t> </a:t>
            </a:r>
            <a:r>
              <a:rPr lang="en-US" sz="1200" b="1" dirty="0" err="1" smtClean="0">
                <a:solidFill>
                  <a:schemeClr val="tx1">
                    <a:lumMod val="50000"/>
                  </a:schemeClr>
                </a:solidFill>
              </a:rPr>
              <a:t>Mourinho</a:t>
            </a:r>
            <a:r>
              <a:rPr lang="en-US" sz="1200" b="1" dirty="0" smtClean="0">
                <a:solidFill>
                  <a:schemeClr val="tx1">
                    <a:lumMod val="50000"/>
                  </a:schemeClr>
                </a:solidFill>
              </a:rPr>
              <a:t> </a:t>
            </a:r>
            <a:r>
              <a:rPr lang="en-US" sz="1200" dirty="0" smtClean="0">
                <a:solidFill>
                  <a:schemeClr val="tx1">
                    <a:lumMod val="50000"/>
                  </a:schemeClr>
                </a:solidFill>
              </a:rPr>
              <a:t>shifted  between</a:t>
            </a:r>
            <a:r>
              <a:rPr lang="en-US" sz="1200" b="1" dirty="0" smtClean="0">
                <a:solidFill>
                  <a:schemeClr val="tx1">
                    <a:lumMod val="50000"/>
                  </a:schemeClr>
                </a:solidFill>
              </a:rPr>
              <a:t> 4-2-3-1 </a:t>
            </a:r>
            <a:r>
              <a:rPr lang="en-US" sz="1200" dirty="0" smtClean="0">
                <a:solidFill>
                  <a:schemeClr val="tx1">
                    <a:lumMod val="50000"/>
                  </a:schemeClr>
                </a:solidFill>
              </a:rPr>
              <a:t>and </a:t>
            </a:r>
            <a:r>
              <a:rPr lang="en-US" sz="1200" b="1" dirty="0" smtClean="0">
                <a:solidFill>
                  <a:schemeClr val="tx1">
                    <a:lumMod val="50000"/>
                  </a:schemeClr>
                </a:solidFill>
              </a:rPr>
              <a:t>4-3-3 </a:t>
            </a:r>
            <a:r>
              <a:rPr lang="en-US" sz="1200" dirty="0" smtClean="0">
                <a:solidFill>
                  <a:schemeClr val="tx1">
                    <a:lumMod val="50000"/>
                  </a:schemeClr>
                </a:solidFill>
              </a:rPr>
              <a:t>formation</a:t>
            </a:r>
            <a:endParaRPr sz="1200" dirty="0">
              <a:solidFill>
                <a:schemeClr val="tx1">
                  <a:lumMod val="50000"/>
                </a:schemeClr>
              </a:solidFill>
            </a:endParaRPr>
          </a:p>
          <a:p>
            <a:pPr marL="0" lvl="0" indent="0" algn="l" rtl="0">
              <a:spcBef>
                <a:spcPts val="1000"/>
              </a:spcBef>
              <a:spcAft>
                <a:spcPts val="1000"/>
              </a:spcAft>
              <a:buNone/>
            </a:pPr>
            <a:r>
              <a:rPr lang="en-US" sz="1200" dirty="0" smtClean="0">
                <a:solidFill>
                  <a:srgbClr val="999999"/>
                </a:solidFill>
              </a:rPr>
              <a:t> </a:t>
            </a: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p:cNvPicPr>
            <a:picLocks noChangeAspect="1" noChangeArrowheads="1"/>
          </p:cNvPicPr>
          <p:nvPr/>
        </p:nvPicPr>
        <p:blipFill>
          <a:blip r:embed="rId3"/>
          <a:srcRect/>
          <a:stretch>
            <a:fillRect/>
          </a:stretch>
        </p:blipFill>
        <p:spPr bwMode="auto">
          <a:xfrm>
            <a:off x="1524000" y="1504950"/>
            <a:ext cx="3200400" cy="2805113"/>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 </a:t>
            </a:r>
            <a:r>
              <a:rPr lang="en-US" sz="1200" b="1" dirty="0" err="1" smtClean="0"/>
              <a:t>Utd</a:t>
            </a:r>
            <a:r>
              <a:rPr lang="en-US" sz="1200" b="1" dirty="0" smtClean="0"/>
              <a:t> </a:t>
            </a:r>
            <a:r>
              <a:rPr lang="en-US" sz="1200" dirty="0" smtClean="0"/>
              <a:t>were quite efficient when it came to scoring goals as they were highest ranked team when it came to </a:t>
            </a:r>
            <a:r>
              <a:rPr lang="en-US" sz="1200" b="1" dirty="0" err="1" smtClean="0"/>
              <a:t>npxG</a:t>
            </a:r>
            <a:r>
              <a:rPr lang="en-US" sz="1200" b="1" dirty="0" smtClean="0"/>
              <a:t>/</a:t>
            </a:r>
            <a:r>
              <a:rPr lang="en-US" sz="1200" b="1" dirty="0" err="1" smtClean="0"/>
              <a:t>Sh</a:t>
            </a:r>
            <a:r>
              <a:rPr lang="en-US" sz="1200" dirty="0" smtClean="0"/>
              <a:t> and </a:t>
            </a:r>
            <a:r>
              <a:rPr lang="en-US" sz="1200" b="1" dirty="0" smtClean="0"/>
              <a:t>Goals/</a:t>
            </a:r>
            <a:r>
              <a:rPr lang="en-US" sz="1200" b="1" dirty="0" err="1" smtClean="0"/>
              <a:t>SoT</a:t>
            </a:r>
            <a:r>
              <a:rPr lang="en-US" sz="1200" b="1" dirty="0" smtClean="0"/>
              <a:t>. </a:t>
            </a:r>
            <a:r>
              <a:rPr lang="en-US" sz="1200" dirty="0" smtClean="0"/>
              <a:t>They were </a:t>
            </a:r>
            <a:r>
              <a:rPr lang="en-US" sz="1200" b="1" dirty="0" smtClean="0"/>
              <a:t>average</a:t>
            </a:r>
            <a:r>
              <a:rPr lang="en-US" sz="1200" dirty="0" smtClean="0"/>
              <a:t> but very efficient when it came to </a:t>
            </a:r>
            <a:r>
              <a:rPr lang="en-US" sz="1200" b="1" dirty="0" smtClean="0"/>
              <a:t>scoring</a:t>
            </a:r>
            <a:r>
              <a:rPr lang="en-US" sz="1200" dirty="0" smtClean="0"/>
              <a:t> this season which highlights the manager </a:t>
            </a:r>
            <a:r>
              <a:rPr lang="en-US" sz="1200" b="1" dirty="0" smtClean="0"/>
              <a:t>Jose </a:t>
            </a:r>
            <a:r>
              <a:rPr lang="en-US" sz="1200" b="1" dirty="0" err="1" smtClean="0"/>
              <a:t>Mourinho’s</a:t>
            </a:r>
            <a:r>
              <a:rPr lang="en-US" sz="1200" b="1" dirty="0" smtClean="0"/>
              <a:t> pragmatic approach</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42</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524000" y="1428750"/>
            <a:ext cx="3429000" cy="32766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PASSING</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More emphasis  was giving on </a:t>
            </a:r>
            <a:r>
              <a:rPr lang="en-US" sz="1200" b="1" dirty="0" smtClean="0"/>
              <a:t> crossing the ball from flanks </a:t>
            </a:r>
            <a:r>
              <a:rPr lang="en-US" sz="1200" dirty="0" smtClean="0"/>
              <a:t>as we can see from the </a:t>
            </a:r>
            <a:r>
              <a:rPr lang="en-US" sz="1200" b="1" dirty="0" err="1" smtClean="0"/>
              <a:t>CrsPA</a:t>
            </a:r>
            <a:r>
              <a:rPr lang="en-US" sz="1200" b="1" dirty="0" smtClean="0"/>
              <a:t>(Crosses into 18 </a:t>
            </a:r>
            <a:r>
              <a:rPr lang="en-US" sz="1200" b="1" dirty="0" err="1" smtClean="0"/>
              <a:t>yrd</a:t>
            </a:r>
            <a:r>
              <a:rPr lang="en-US" sz="1200" b="1" dirty="0" smtClean="0"/>
              <a:t> box). </a:t>
            </a:r>
            <a:r>
              <a:rPr lang="en-US" sz="1200" dirty="0" smtClean="0"/>
              <a:t>Man </a:t>
            </a:r>
            <a:r>
              <a:rPr lang="en-US" sz="1200" dirty="0" err="1" smtClean="0"/>
              <a:t>Utd</a:t>
            </a:r>
            <a:r>
              <a:rPr lang="en-US" sz="1200" dirty="0" smtClean="0"/>
              <a:t> were </a:t>
            </a:r>
            <a:r>
              <a:rPr lang="en-US" sz="1200" b="1" dirty="0" smtClean="0"/>
              <a:t>average</a:t>
            </a:r>
            <a:r>
              <a:rPr lang="en-US" sz="1200" dirty="0" smtClean="0"/>
              <a:t> when it came to every aspect on chance creation which again highlights Jose </a:t>
            </a:r>
            <a:r>
              <a:rPr lang="en-US" sz="1200" dirty="0" err="1" smtClean="0"/>
              <a:t>Mourinho’s</a:t>
            </a:r>
            <a:r>
              <a:rPr lang="en-US" sz="1200" dirty="0" smtClean="0"/>
              <a:t> pragmatic approach</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43</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Users\Amin\Documents\manutd(2012-2021)\images\index\17-18\pass.png"/>
          <p:cNvPicPr>
            <a:picLocks noChangeAspect="1" noChangeArrowheads="1"/>
          </p:cNvPicPr>
          <p:nvPr/>
        </p:nvPicPr>
        <p:blipFill>
          <a:blip r:embed="rId3"/>
          <a:srcRect/>
          <a:stretch>
            <a:fillRect/>
          </a:stretch>
        </p:blipFill>
        <p:spPr bwMode="auto">
          <a:xfrm>
            <a:off x="1219200" y="1428750"/>
            <a:ext cx="3657600" cy="340995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buNone/>
            </a:pPr>
            <a:r>
              <a:rPr lang="en-US" sz="1200" b="1" dirty="0" smtClean="0"/>
              <a:t>GOALKEEPING</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David De </a:t>
            </a:r>
            <a:r>
              <a:rPr lang="en-US" sz="1200" b="1" dirty="0" err="1" smtClean="0"/>
              <a:t>Gea</a:t>
            </a:r>
            <a:r>
              <a:rPr lang="en-US" sz="1200" b="1" dirty="0" smtClean="0"/>
              <a:t> </a:t>
            </a:r>
            <a:r>
              <a:rPr lang="en-US" sz="1200" dirty="0" smtClean="0"/>
              <a:t>produced one of the greatest GK season ever. </a:t>
            </a:r>
            <a:r>
              <a:rPr lang="en-US" sz="1200" dirty="0" err="1" smtClean="0"/>
              <a:t>Mourinho’s</a:t>
            </a:r>
            <a:r>
              <a:rPr lang="en-US" sz="1200" dirty="0" smtClean="0"/>
              <a:t> pragmatic approach meant Man United conceded a lot of shots. Thanks De </a:t>
            </a:r>
            <a:r>
              <a:rPr lang="en-US" sz="1200" dirty="0" err="1" smtClean="0"/>
              <a:t>Gea</a:t>
            </a:r>
            <a:r>
              <a:rPr lang="en-US" sz="1200" dirty="0" smtClean="0"/>
              <a:t> Man </a:t>
            </a:r>
            <a:r>
              <a:rPr lang="en-US" sz="1200" dirty="0" err="1" smtClean="0"/>
              <a:t>Utd</a:t>
            </a:r>
            <a:r>
              <a:rPr lang="en-US" sz="1200" dirty="0" smtClean="0"/>
              <a:t> were able to see out lot of games and win games a goal’s margin</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44</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Users\Amin\Documents\manutd(2012-2021)\images\index\17-18\GK.png"/>
          <p:cNvPicPr>
            <a:picLocks noChangeAspect="1" noChangeArrowheads="1"/>
          </p:cNvPicPr>
          <p:nvPr/>
        </p:nvPicPr>
        <p:blipFill>
          <a:blip r:embed="rId3"/>
          <a:srcRect/>
          <a:stretch>
            <a:fillRect/>
          </a:stretch>
        </p:blipFill>
        <p:spPr bwMode="auto">
          <a:xfrm>
            <a:off x="1295400" y="1428750"/>
            <a:ext cx="3728217" cy="358775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1371600" y="3943350"/>
            <a:ext cx="7239000" cy="11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Progressive Passing</a:t>
            </a:r>
            <a:endParaRPr sz="1200" dirty="0"/>
          </a:p>
          <a:p>
            <a:pPr marL="0" lvl="0" indent="0" algn="l" rtl="0">
              <a:spcBef>
                <a:spcPts val="600"/>
              </a:spcBef>
              <a:spcAft>
                <a:spcPts val="0"/>
              </a:spcAft>
              <a:buNone/>
            </a:pPr>
            <a:r>
              <a:rPr lang="en" sz="1200" b="1" dirty="0" smtClean="0"/>
              <a:t>Pogba (7.84) </a:t>
            </a:r>
            <a:r>
              <a:rPr lang="en" sz="1200" dirty="0" smtClean="0"/>
              <a:t>saw his resurgence under Solskjaer being </a:t>
            </a:r>
            <a:r>
              <a:rPr lang="en" sz="1200" b="1" dirty="0" smtClean="0"/>
              <a:t>best progressive passer at Utd and 5</a:t>
            </a:r>
            <a:r>
              <a:rPr lang="en" sz="1200" b="1" baseline="30000" dirty="0" smtClean="0"/>
              <a:t>th</a:t>
            </a:r>
            <a:r>
              <a:rPr lang="en" sz="1200" b="1" dirty="0" smtClean="0"/>
              <a:t> best in the league. Shaw and Matic </a:t>
            </a:r>
            <a:r>
              <a:rPr lang="en" sz="1200" dirty="0" smtClean="0"/>
              <a:t>finsihed behind him with </a:t>
            </a:r>
            <a:r>
              <a:rPr lang="en" sz="1200" b="1" dirty="0" smtClean="0"/>
              <a:t>6.04 and 5.31 passes/90 resp.</a:t>
            </a:r>
            <a:endParaRPr sz="1200" b="1" dirty="0"/>
          </a:p>
        </p:txBody>
      </p:sp>
      <p:sp>
        <p:nvSpPr>
          <p:cNvPr id="98" name="Google Shape;98;p15"/>
          <p:cNvSpPr txBox="1">
            <a:spLocks noGrp="1"/>
          </p:cNvSpPr>
          <p:nvPr>
            <p:ph type="body" idx="1"/>
          </p:nvPr>
        </p:nvSpPr>
        <p:spPr>
          <a:xfrm>
            <a:off x="7848600" y="4629149"/>
            <a:ext cx="1295400" cy="14823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C:\Users\Amin\Documents\manutd(2012-2021)\images\index\17-18\prog.png"/>
          <p:cNvPicPr>
            <a:picLocks noChangeAspect="1" noChangeArrowheads="1"/>
          </p:cNvPicPr>
          <p:nvPr/>
        </p:nvPicPr>
        <p:blipFill>
          <a:blip r:embed="rId3"/>
          <a:srcRect/>
          <a:stretch>
            <a:fillRect/>
          </a:stretch>
        </p:blipFill>
        <p:spPr bwMode="auto">
          <a:xfrm>
            <a:off x="1371600" y="1200151"/>
            <a:ext cx="7391400" cy="2819399"/>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Rolling Mean- </a:t>
            </a:r>
            <a:r>
              <a:rPr lang="en-US" sz="1200" b="1" dirty="0" err="1" smtClean="0"/>
              <a:t>xG</a:t>
            </a:r>
            <a:r>
              <a:rPr lang="en-US" sz="1200" b="1" dirty="0" smtClean="0"/>
              <a:t> v </a:t>
            </a:r>
            <a:r>
              <a:rPr lang="en-US" sz="1200" b="1" dirty="0" err="1" smtClean="0"/>
              <a:t>xGA</a:t>
            </a:r>
            <a:endParaRPr lang="en-US" sz="1200" b="1" dirty="0" smtClean="0"/>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had a brilliant start to the season but the </a:t>
            </a:r>
            <a:r>
              <a:rPr lang="en-US" sz="1200" b="1" dirty="0" smtClean="0"/>
              <a:t>pragmatic approach </a:t>
            </a:r>
            <a:r>
              <a:rPr lang="en-US" sz="1200" dirty="0" smtClean="0"/>
              <a:t>always meant </a:t>
            </a:r>
            <a:r>
              <a:rPr lang="en-US" sz="1200" b="1" dirty="0" err="1" smtClean="0"/>
              <a:t>xG</a:t>
            </a:r>
            <a:r>
              <a:rPr lang="en-US" sz="1200" b="1" dirty="0" smtClean="0"/>
              <a:t> </a:t>
            </a:r>
            <a:r>
              <a:rPr lang="en-US" sz="1200" dirty="0" smtClean="0"/>
              <a:t>and </a:t>
            </a:r>
            <a:r>
              <a:rPr lang="en-US" sz="1200" b="1" dirty="0" err="1" smtClean="0"/>
              <a:t>xGA</a:t>
            </a:r>
            <a:r>
              <a:rPr lang="en-US" sz="1200" b="1" dirty="0" smtClean="0"/>
              <a:t> oscillated sharply throughout the season</a:t>
            </a:r>
            <a:r>
              <a:rPr lang="en-US" sz="1200" dirty="0" smtClean="0"/>
              <a:t>. Despite continuing with the highly unsustainable approach Jose </a:t>
            </a:r>
            <a:r>
              <a:rPr lang="en-US" sz="1200" dirty="0" err="1" smtClean="0"/>
              <a:t>Mourinho</a:t>
            </a:r>
            <a:r>
              <a:rPr lang="en-US" sz="1200" dirty="0" smtClean="0"/>
              <a:t> led Man </a:t>
            </a:r>
            <a:r>
              <a:rPr lang="en-US" sz="1200" dirty="0" err="1" smtClean="0"/>
              <a:t>Utd</a:t>
            </a:r>
            <a:r>
              <a:rPr lang="en-US" sz="1200" dirty="0" smtClean="0"/>
              <a:t> to a </a:t>
            </a:r>
            <a:r>
              <a:rPr lang="en-US" sz="1200" b="1" dirty="0" smtClean="0"/>
              <a:t>2</a:t>
            </a:r>
            <a:r>
              <a:rPr lang="en-US" sz="1200" b="1" baseline="30000" dirty="0" smtClean="0"/>
              <a:t>nd</a:t>
            </a:r>
            <a:r>
              <a:rPr lang="en-US" sz="1200" b="1" dirty="0" smtClean="0"/>
              <a:t> place </a:t>
            </a:r>
            <a:r>
              <a:rPr lang="en-US" sz="1200" dirty="0" smtClean="0"/>
              <a:t>finish ,</a:t>
            </a:r>
            <a:r>
              <a:rPr lang="en-US" sz="1200" b="1" dirty="0" smtClean="0"/>
              <a:t>19 points off the top</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46</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descr="C:\Users\Amin\Documents\manutd(2012-2021)\images\index\17-18\xg.png"/>
          <p:cNvPicPr>
            <a:picLocks noChangeAspect="1" noChangeArrowheads="1"/>
          </p:cNvPicPr>
          <p:nvPr/>
        </p:nvPicPr>
        <p:blipFill>
          <a:blip r:embed="rId3"/>
          <a:srcRect/>
          <a:stretch>
            <a:fillRect/>
          </a:stretch>
        </p:blipFill>
        <p:spPr bwMode="auto">
          <a:xfrm>
            <a:off x="1447800" y="1428750"/>
            <a:ext cx="3297523" cy="23749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2017-2018</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a:t>
            </a: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had a brilliant start to the season but the </a:t>
            </a:r>
            <a:r>
              <a:rPr lang="en-US" sz="1200" b="1" dirty="0" smtClean="0"/>
              <a:t>eventual winners Manchester City </a:t>
            </a:r>
            <a:r>
              <a:rPr lang="en-US" sz="1200" dirty="0" smtClean="0"/>
              <a:t>ran away with season. Man </a:t>
            </a:r>
            <a:r>
              <a:rPr lang="en-US" sz="1200" dirty="0" err="1" smtClean="0"/>
              <a:t>Utd</a:t>
            </a:r>
            <a:r>
              <a:rPr lang="en-US" sz="1200" dirty="0" smtClean="0"/>
              <a:t> managed to finish 2</a:t>
            </a:r>
            <a:r>
              <a:rPr lang="en-US" sz="1200" baseline="30000" dirty="0" smtClean="0"/>
              <a:t>nd</a:t>
            </a:r>
            <a:r>
              <a:rPr lang="en-US" sz="1200" dirty="0" smtClean="0"/>
              <a:t> thanks to the </a:t>
            </a:r>
            <a:r>
              <a:rPr lang="en-US" sz="1200" b="1" dirty="0" smtClean="0"/>
              <a:t>instability</a:t>
            </a:r>
            <a:r>
              <a:rPr lang="en-US" sz="1200" dirty="0" smtClean="0"/>
              <a:t> at the other rivals clubs like </a:t>
            </a:r>
            <a:r>
              <a:rPr lang="en-US" sz="1200" b="1" dirty="0" smtClean="0"/>
              <a:t>Chelsea and </a:t>
            </a:r>
            <a:r>
              <a:rPr lang="en-US" sz="1200" b="1" dirty="0" err="1" smtClean="0"/>
              <a:t>Tottenham</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7" name="Picture 3" descr="C:\Users\Amin\Documents\manutd(2012-2021)\images\index\17-18\STANDINGS.png"/>
          <p:cNvPicPr>
            <a:picLocks noChangeAspect="1" noChangeArrowheads="1"/>
          </p:cNvPicPr>
          <p:nvPr/>
        </p:nvPicPr>
        <p:blipFill>
          <a:blip r:embed="rId3"/>
          <a:srcRect/>
          <a:stretch>
            <a:fillRect/>
          </a:stretch>
        </p:blipFill>
        <p:spPr bwMode="auto">
          <a:xfrm>
            <a:off x="1295400" y="1276350"/>
            <a:ext cx="3810000" cy="37338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2018-2019</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Fred   	                                 Daley Blind</a:t>
            </a:r>
            <a:endParaRPr sz="1200" dirty="0"/>
          </a:p>
          <a:p>
            <a:pPr marL="0" lvl="0" indent="0" algn="l" rtl="0">
              <a:spcBef>
                <a:spcPts val="600"/>
              </a:spcBef>
              <a:spcAft>
                <a:spcPts val="0"/>
              </a:spcAft>
              <a:buNone/>
            </a:pPr>
            <a:r>
              <a:rPr lang="en-US" sz="1200" dirty="0" err="1" smtClean="0"/>
              <a:t>Diogo</a:t>
            </a:r>
            <a:r>
              <a:rPr lang="en-US" sz="1200" dirty="0" smtClean="0"/>
              <a:t> </a:t>
            </a:r>
            <a:r>
              <a:rPr lang="en-US" sz="1200" dirty="0" err="1" smtClean="0"/>
              <a:t>Dalot</a:t>
            </a:r>
            <a:r>
              <a:rPr lang="en-US" sz="1200" dirty="0" smtClean="0"/>
              <a:t> 	                                 </a:t>
            </a:r>
            <a:r>
              <a:rPr lang="en-US" sz="1200" dirty="0" err="1" smtClean="0"/>
              <a:t>Marouane</a:t>
            </a:r>
            <a:r>
              <a:rPr lang="en-US" sz="1200" dirty="0" smtClean="0"/>
              <a:t> </a:t>
            </a:r>
            <a:r>
              <a:rPr lang="en-US" sz="1200" dirty="0" err="1" smtClean="0"/>
              <a:t>Fellaini</a:t>
            </a:r>
            <a:endParaRPr lang="en-US" sz="1200" dirty="0" smtClean="0"/>
          </a:p>
          <a:p>
            <a:pPr marL="0" lvl="0" indent="0">
              <a:buNone/>
            </a:pPr>
            <a:r>
              <a:rPr lang="en-US" sz="1200" dirty="0" smtClean="0"/>
              <a:t>Lee Grant	</a:t>
            </a:r>
            <a:endParaRPr lang="en-US" sz="1200" dirty="0" smtClean="0">
              <a:solidFill>
                <a:schemeClr val="tx1">
                  <a:lumMod val="50000"/>
                </a:schemeClr>
              </a:solidFill>
            </a:endParaRPr>
          </a:p>
        </p:txBody>
      </p:sp>
      <p:sp>
        <p:nvSpPr>
          <p:cNvPr id="98" name="Google Shape;98;p15"/>
          <p:cNvSpPr txBox="1">
            <a:spLocks noGrp="1"/>
          </p:cNvSpPr>
          <p:nvPr>
            <p:ph type="body" idx="1"/>
          </p:nvPr>
        </p:nvSpPr>
        <p:spPr>
          <a:xfrm>
            <a:off x="1295400" y="10477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447800" y="4019550"/>
            <a:ext cx="7174200" cy="112395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US" sz="1200" dirty="0" smtClean="0">
                <a:solidFill>
                  <a:schemeClr val="tx1">
                    <a:lumMod val="50000"/>
                  </a:schemeClr>
                </a:solidFill>
              </a:rPr>
              <a:t>In a frustrating summer window Man </a:t>
            </a:r>
            <a:r>
              <a:rPr lang="en-US" sz="1200" dirty="0" err="1" smtClean="0">
                <a:solidFill>
                  <a:schemeClr val="tx1">
                    <a:lumMod val="50000"/>
                  </a:schemeClr>
                </a:solidFill>
              </a:rPr>
              <a:t>Utd</a:t>
            </a:r>
            <a:r>
              <a:rPr lang="en-US" sz="1200" dirty="0" smtClean="0">
                <a:solidFill>
                  <a:schemeClr val="tx1">
                    <a:lumMod val="50000"/>
                  </a:schemeClr>
                </a:solidFill>
              </a:rPr>
              <a:t> only brought in  </a:t>
            </a:r>
            <a:r>
              <a:rPr lang="en-US" sz="1200" b="1" dirty="0" smtClean="0">
                <a:solidFill>
                  <a:schemeClr val="tx1">
                    <a:lumMod val="50000"/>
                  </a:schemeClr>
                </a:solidFill>
              </a:rPr>
              <a:t>Fred</a:t>
            </a:r>
            <a:r>
              <a:rPr lang="en-US" sz="1200" dirty="0" smtClean="0">
                <a:solidFill>
                  <a:schemeClr val="tx1">
                    <a:lumMod val="50000"/>
                  </a:schemeClr>
                </a:solidFill>
              </a:rPr>
              <a:t> and </a:t>
            </a:r>
            <a:r>
              <a:rPr lang="en-US" sz="1200" b="1" dirty="0" err="1" smtClean="0">
                <a:solidFill>
                  <a:schemeClr val="tx1">
                    <a:lumMod val="50000"/>
                  </a:schemeClr>
                </a:solidFill>
              </a:rPr>
              <a:t>Diogo</a:t>
            </a:r>
            <a:r>
              <a:rPr lang="en-US" sz="1200" b="1" dirty="0" smtClean="0">
                <a:solidFill>
                  <a:schemeClr val="tx1">
                    <a:lumMod val="50000"/>
                  </a:schemeClr>
                </a:solidFill>
              </a:rPr>
              <a:t> </a:t>
            </a:r>
            <a:r>
              <a:rPr lang="en-US" sz="1200" b="1" dirty="0" err="1" smtClean="0">
                <a:solidFill>
                  <a:schemeClr val="tx1">
                    <a:lumMod val="50000"/>
                  </a:schemeClr>
                </a:solidFill>
              </a:rPr>
              <a:t>Dalot</a:t>
            </a:r>
            <a:r>
              <a:rPr lang="en-US" sz="1200" b="1" dirty="0" smtClean="0">
                <a:solidFill>
                  <a:schemeClr val="tx1">
                    <a:lumMod val="50000"/>
                  </a:schemeClr>
                </a:solidFill>
              </a:rPr>
              <a:t> </a:t>
            </a:r>
            <a:r>
              <a:rPr lang="en-US" sz="1200" dirty="0" smtClean="0">
                <a:solidFill>
                  <a:schemeClr val="tx1">
                    <a:lumMod val="50000"/>
                  </a:schemeClr>
                </a:solidFill>
              </a:rPr>
              <a:t>for first team but they both struggled to match the intensity of PL in this season. Despite wanting a CB Jose </a:t>
            </a:r>
            <a:r>
              <a:rPr lang="en-US" sz="1200" dirty="0" err="1" smtClean="0">
                <a:solidFill>
                  <a:schemeClr val="tx1">
                    <a:lumMod val="50000"/>
                  </a:schemeClr>
                </a:solidFill>
              </a:rPr>
              <a:t>Mourinho</a:t>
            </a:r>
            <a:r>
              <a:rPr lang="en-US" sz="1200" dirty="0" smtClean="0">
                <a:solidFill>
                  <a:schemeClr val="tx1">
                    <a:lumMod val="50000"/>
                  </a:schemeClr>
                </a:solidFill>
              </a:rPr>
              <a:t> was denied to sign one by the </a:t>
            </a:r>
            <a:r>
              <a:rPr lang="en-US" sz="1200" dirty="0" err="1" smtClean="0">
                <a:solidFill>
                  <a:schemeClr val="tx1">
                    <a:lumMod val="50000"/>
                  </a:schemeClr>
                </a:solidFill>
              </a:rPr>
              <a:t>board.The</a:t>
            </a:r>
            <a:r>
              <a:rPr lang="en-US" sz="1200" dirty="0" smtClean="0">
                <a:solidFill>
                  <a:schemeClr val="tx1">
                    <a:lumMod val="50000"/>
                  </a:schemeClr>
                </a:solidFill>
              </a:rPr>
              <a:t> fall out with certain players meant the formation was tweaked a lot before he was </a:t>
            </a:r>
            <a:r>
              <a:rPr lang="en-US" sz="1200" b="1" dirty="0" smtClean="0">
                <a:solidFill>
                  <a:schemeClr val="tx1">
                    <a:lumMod val="50000"/>
                  </a:schemeClr>
                </a:solidFill>
              </a:rPr>
              <a:t>sacked in December.</a:t>
            </a:r>
            <a:r>
              <a:rPr lang="en-US" sz="1200" dirty="0" smtClean="0">
                <a:solidFill>
                  <a:schemeClr val="tx1">
                    <a:lumMod val="50000"/>
                  </a:schemeClr>
                </a:solidFill>
              </a:rPr>
              <a:t> </a:t>
            </a:r>
            <a:r>
              <a:rPr lang="en-US" sz="1200" b="1" dirty="0" smtClean="0">
                <a:solidFill>
                  <a:schemeClr val="tx1">
                    <a:lumMod val="50000"/>
                  </a:schemeClr>
                </a:solidFill>
              </a:rPr>
              <a:t>Ole Gunnar </a:t>
            </a:r>
            <a:r>
              <a:rPr lang="en-US" sz="1200" b="1" dirty="0" err="1" smtClean="0">
                <a:solidFill>
                  <a:schemeClr val="tx1">
                    <a:lumMod val="50000"/>
                  </a:schemeClr>
                </a:solidFill>
              </a:rPr>
              <a:t>Solskjaer</a:t>
            </a:r>
            <a:r>
              <a:rPr lang="en-US" sz="1200" b="1" dirty="0" smtClean="0">
                <a:solidFill>
                  <a:schemeClr val="tx1">
                    <a:lumMod val="50000"/>
                  </a:schemeClr>
                </a:solidFill>
              </a:rPr>
              <a:t> </a:t>
            </a:r>
            <a:r>
              <a:rPr lang="en-US" sz="1200" dirty="0" smtClean="0">
                <a:solidFill>
                  <a:schemeClr val="tx1">
                    <a:lumMod val="50000"/>
                  </a:schemeClr>
                </a:solidFill>
              </a:rPr>
              <a:t>took the interim charge and </a:t>
            </a:r>
            <a:r>
              <a:rPr lang="en-US" sz="1200" b="1" dirty="0" smtClean="0">
                <a:solidFill>
                  <a:schemeClr val="tx1">
                    <a:lumMod val="50000"/>
                  </a:schemeClr>
                </a:solidFill>
              </a:rPr>
              <a:t>predominantly settled </a:t>
            </a:r>
            <a:r>
              <a:rPr lang="en-US" sz="1200" dirty="0" smtClean="0">
                <a:solidFill>
                  <a:schemeClr val="tx1">
                    <a:lumMod val="50000"/>
                  </a:schemeClr>
                </a:solidFill>
              </a:rPr>
              <a:t>with </a:t>
            </a:r>
            <a:r>
              <a:rPr lang="en-US" sz="1200" b="1" dirty="0" smtClean="0">
                <a:solidFill>
                  <a:schemeClr val="tx1">
                    <a:lumMod val="50000"/>
                  </a:schemeClr>
                </a:solidFill>
              </a:rPr>
              <a:t>4-2-3-1 </a:t>
            </a:r>
            <a:r>
              <a:rPr lang="en-US" sz="1200" dirty="0" smtClean="0">
                <a:solidFill>
                  <a:schemeClr val="tx1">
                    <a:lumMod val="50000"/>
                  </a:schemeClr>
                </a:solidFill>
              </a:rPr>
              <a:t>with </a:t>
            </a:r>
            <a:r>
              <a:rPr lang="en-US" sz="1200" b="1" dirty="0" smtClean="0">
                <a:solidFill>
                  <a:schemeClr val="tx1">
                    <a:lumMod val="50000"/>
                  </a:schemeClr>
                </a:solidFill>
              </a:rPr>
              <a:t>subtle tactical tweaks in some games.</a:t>
            </a:r>
            <a:endParaRPr sz="1200" b="1" dirty="0">
              <a:solidFill>
                <a:schemeClr val="tx1">
                  <a:lumMod val="50000"/>
                </a:schemeClr>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49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p:cNvPicPr>
            <a:picLocks noChangeAspect="1" noChangeArrowheads="1"/>
          </p:cNvPicPr>
          <p:nvPr/>
        </p:nvPicPr>
        <p:blipFill>
          <a:blip r:embed="rId3"/>
          <a:srcRect/>
          <a:stretch>
            <a:fillRect/>
          </a:stretch>
        </p:blipFill>
        <p:spPr bwMode="auto">
          <a:xfrm>
            <a:off x="1600200" y="1504950"/>
            <a:ext cx="3200400" cy="25908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2012-2013</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200" dirty="0" smtClean="0"/>
              <a:t>The appointment of </a:t>
            </a:r>
            <a:r>
              <a:rPr lang="en-US" sz="1200" dirty="0" err="1" smtClean="0"/>
              <a:t>Solksjaer</a:t>
            </a:r>
            <a:r>
              <a:rPr lang="en-US" sz="1200" dirty="0" smtClean="0"/>
              <a:t> midway into the season led  United to attack with more freedom and that led to </a:t>
            </a:r>
            <a:r>
              <a:rPr lang="en-US" sz="1200" b="1" dirty="0" smtClean="0"/>
              <a:t>topping </a:t>
            </a:r>
            <a:r>
              <a:rPr lang="en-US" sz="1200" b="1" dirty="0" err="1" smtClean="0"/>
              <a:t>SoT</a:t>
            </a:r>
            <a:r>
              <a:rPr lang="en-US" sz="1200" b="1" dirty="0" smtClean="0"/>
              <a:t>% metric</a:t>
            </a:r>
            <a:r>
              <a:rPr lang="en-US" sz="1200" dirty="0" smtClean="0"/>
              <a:t>. </a:t>
            </a:r>
            <a:r>
              <a:rPr lang="en-US" sz="1200" dirty="0" err="1" smtClean="0"/>
              <a:t>Utd</a:t>
            </a:r>
            <a:r>
              <a:rPr lang="en-US" sz="1200" dirty="0" smtClean="0"/>
              <a:t> became one best teams when it came to </a:t>
            </a:r>
            <a:r>
              <a:rPr lang="en-US" sz="1200" b="1" dirty="0" smtClean="0"/>
              <a:t>covering Distances.</a:t>
            </a:r>
            <a:endParaRPr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50</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447800" y="1276350"/>
            <a:ext cx="3499832" cy="35052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PASSING</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200" dirty="0" smtClean="0"/>
              <a:t>There</a:t>
            </a:r>
            <a:r>
              <a:rPr lang="en-US" sz="1200" b="1" dirty="0" smtClean="0"/>
              <a:t> </a:t>
            </a:r>
            <a:r>
              <a:rPr lang="en-US" sz="1200" dirty="0" smtClean="0"/>
              <a:t>weren’t significant improvement this season when it came to Passing metric but  the arrival of </a:t>
            </a:r>
            <a:r>
              <a:rPr lang="en-US" sz="1200" dirty="0" err="1" smtClean="0"/>
              <a:t>Solskjaer</a:t>
            </a:r>
            <a:r>
              <a:rPr lang="en-US" sz="1200" dirty="0" smtClean="0"/>
              <a:t> made sure United relied </a:t>
            </a:r>
            <a:r>
              <a:rPr lang="en-US" sz="1200" b="1" dirty="0" smtClean="0"/>
              <a:t>less from crosses </a:t>
            </a:r>
            <a:r>
              <a:rPr lang="en-US" sz="1200" dirty="0" smtClean="0"/>
              <a:t>from the flanks from Fullbacks/wingers and emphasized more on quick interplay and passing into final third.</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p:cNvPicPr>
            <a:picLocks noChangeAspect="1" noChangeArrowheads="1"/>
          </p:cNvPicPr>
          <p:nvPr/>
        </p:nvPicPr>
        <p:blipFill>
          <a:blip r:embed="rId3"/>
          <a:srcRect/>
          <a:stretch>
            <a:fillRect/>
          </a:stretch>
        </p:blipFill>
        <p:spPr bwMode="auto">
          <a:xfrm>
            <a:off x="1295400" y="1352550"/>
            <a:ext cx="3581400" cy="33528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GOALKEEPING</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200" dirty="0" smtClean="0"/>
              <a:t>The season saw the decline of </a:t>
            </a:r>
            <a:r>
              <a:rPr lang="en-US" sz="1200" b="1" dirty="0" smtClean="0"/>
              <a:t>David De </a:t>
            </a:r>
            <a:r>
              <a:rPr lang="en-US" sz="1200" b="1" dirty="0" err="1" smtClean="0"/>
              <a:t>Gea</a:t>
            </a:r>
            <a:r>
              <a:rPr lang="en-US" sz="1200" b="1" dirty="0" smtClean="0"/>
              <a:t>.  </a:t>
            </a:r>
            <a:r>
              <a:rPr lang="en-US" sz="1200" dirty="0" smtClean="0"/>
              <a:t>As his </a:t>
            </a:r>
            <a:r>
              <a:rPr lang="en-US" sz="1200" b="1" dirty="0" smtClean="0"/>
              <a:t>stop-stopping ability declined significantly </a:t>
            </a:r>
            <a:r>
              <a:rPr lang="en-US" sz="1200" dirty="0" smtClean="0"/>
              <a:t>and leaked a lot scrappy goals at times</a:t>
            </a:r>
            <a:endParaRPr sz="1200"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52</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Users\Amin\Documents\manutd(2012-2021)\images\index\18-19\GK.png"/>
          <p:cNvPicPr>
            <a:picLocks noChangeAspect="1" noChangeArrowheads="1"/>
          </p:cNvPicPr>
          <p:nvPr/>
        </p:nvPicPr>
        <p:blipFill>
          <a:blip r:embed="rId3"/>
          <a:srcRect/>
          <a:stretch>
            <a:fillRect/>
          </a:stretch>
        </p:blipFill>
        <p:spPr bwMode="auto">
          <a:xfrm>
            <a:off x="1295400" y="1428750"/>
            <a:ext cx="3810000" cy="351155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1371600" y="3943350"/>
            <a:ext cx="7239000" cy="11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Progressive Passing</a:t>
            </a:r>
            <a:endParaRPr sz="1200" dirty="0"/>
          </a:p>
          <a:p>
            <a:pPr marL="0" lvl="0" indent="0" algn="l" rtl="0">
              <a:spcBef>
                <a:spcPts val="600"/>
              </a:spcBef>
              <a:spcAft>
                <a:spcPts val="0"/>
              </a:spcAft>
              <a:buNone/>
            </a:pPr>
            <a:r>
              <a:rPr lang="en" sz="1200" b="1" dirty="0" smtClean="0"/>
              <a:t>Pogba (7.84) </a:t>
            </a:r>
            <a:r>
              <a:rPr lang="en" sz="1200" dirty="0" smtClean="0"/>
              <a:t>saw his resurgence under Solskjaer being </a:t>
            </a:r>
            <a:r>
              <a:rPr lang="en" sz="1200" b="1" dirty="0" smtClean="0"/>
              <a:t>best progressive passer at Utd and 5</a:t>
            </a:r>
            <a:r>
              <a:rPr lang="en" sz="1200" b="1" baseline="30000" dirty="0" smtClean="0"/>
              <a:t>th</a:t>
            </a:r>
            <a:r>
              <a:rPr lang="en" sz="1200" b="1" dirty="0" smtClean="0"/>
              <a:t> best in the league. Shaw and Matic </a:t>
            </a:r>
            <a:r>
              <a:rPr lang="en" sz="1200" dirty="0" smtClean="0"/>
              <a:t>finsihed behind him with </a:t>
            </a:r>
            <a:r>
              <a:rPr lang="en" sz="1200" b="1" dirty="0" smtClean="0"/>
              <a:t>6.04 and 5.31 passes/90 resp.</a:t>
            </a:r>
            <a:endParaRPr sz="1200" b="1" dirty="0"/>
          </a:p>
        </p:txBody>
      </p:sp>
      <p:sp>
        <p:nvSpPr>
          <p:cNvPr id="98" name="Google Shape;98;p15"/>
          <p:cNvSpPr txBox="1">
            <a:spLocks noGrp="1"/>
          </p:cNvSpPr>
          <p:nvPr>
            <p:ph type="body" idx="1"/>
          </p:nvPr>
        </p:nvSpPr>
        <p:spPr>
          <a:xfrm>
            <a:off x="7848600" y="4629149"/>
            <a:ext cx="1295400" cy="14823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53</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9" name="Picture 3"/>
          <p:cNvPicPr>
            <a:picLocks noChangeAspect="1" noChangeArrowheads="1"/>
          </p:cNvPicPr>
          <p:nvPr/>
        </p:nvPicPr>
        <p:blipFill>
          <a:blip r:embed="rId3"/>
          <a:srcRect/>
          <a:stretch>
            <a:fillRect/>
          </a:stretch>
        </p:blipFill>
        <p:spPr bwMode="auto">
          <a:xfrm>
            <a:off x="1371600" y="1200150"/>
            <a:ext cx="6781800" cy="28194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smtClean="0"/>
              <a:t>Rolling Mean- </a:t>
            </a:r>
            <a:r>
              <a:rPr lang="en-US" sz="1200" b="1" dirty="0" err="1" smtClean="0"/>
              <a:t>xG</a:t>
            </a:r>
            <a:r>
              <a:rPr lang="en-US" sz="1200" b="1" dirty="0" smtClean="0"/>
              <a:t> v </a:t>
            </a:r>
            <a:r>
              <a:rPr lang="en-US" sz="1200" b="1" dirty="0" err="1" smtClean="0"/>
              <a:t>xGA</a:t>
            </a:r>
            <a:endParaRPr lang="en-US" sz="1200" b="1" dirty="0" smtClean="0"/>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The decline under </a:t>
            </a:r>
            <a:r>
              <a:rPr lang="en-US" sz="1200" b="1" dirty="0" smtClean="0"/>
              <a:t>Jose </a:t>
            </a:r>
            <a:r>
              <a:rPr lang="en-US" sz="1200" b="1" dirty="0" err="1" smtClean="0"/>
              <a:t>Mourinho</a:t>
            </a:r>
            <a:r>
              <a:rPr lang="en-US" sz="1200" b="1" dirty="0" smtClean="0"/>
              <a:t> </a:t>
            </a:r>
            <a:r>
              <a:rPr lang="en-US" sz="1200" dirty="0" smtClean="0"/>
              <a:t>was quite apparent. The </a:t>
            </a:r>
            <a:r>
              <a:rPr lang="en-US" sz="1200" b="1" dirty="0" smtClean="0"/>
              <a:t>dotted line </a:t>
            </a:r>
            <a:r>
              <a:rPr lang="en-US" sz="1200" dirty="0" smtClean="0"/>
              <a:t>is when </a:t>
            </a:r>
            <a:r>
              <a:rPr lang="en-US" sz="1200" b="1" dirty="0" smtClean="0"/>
              <a:t>Ole Gunnar </a:t>
            </a:r>
            <a:r>
              <a:rPr lang="en-US" sz="1200" b="1" dirty="0" err="1" smtClean="0"/>
              <a:t>Solskjaer</a:t>
            </a:r>
            <a:r>
              <a:rPr lang="en-US" sz="1200" b="1" dirty="0" smtClean="0"/>
              <a:t> </a:t>
            </a:r>
            <a:r>
              <a:rPr lang="en-US" sz="1200" dirty="0" smtClean="0"/>
              <a:t>was appointed as caretaker manager and that coincided with United resurgence - Registering rolling mean </a:t>
            </a:r>
            <a:r>
              <a:rPr lang="en-US" sz="1200" b="1" dirty="0" err="1" smtClean="0"/>
              <a:t>xG</a:t>
            </a:r>
            <a:r>
              <a:rPr lang="en-US" sz="1200" b="1" dirty="0" smtClean="0"/>
              <a:t> as high as 2.2 and bringing down the </a:t>
            </a:r>
            <a:r>
              <a:rPr lang="en-US" sz="1200" b="1" dirty="0" err="1" smtClean="0"/>
              <a:t>xGA</a:t>
            </a:r>
            <a:r>
              <a:rPr lang="en-US" sz="1200" b="1" dirty="0" smtClean="0"/>
              <a:t> to 1</a:t>
            </a:r>
            <a:r>
              <a:rPr lang="en-US" sz="1200" dirty="0" smtClean="0"/>
              <a:t> ,United had turned the tables around. Injuries and fitness among some important players plagued United in </a:t>
            </a:r>
            <a:r>
              <a:rPr lang="en-US" sz="1200" b="1" dirty="0" smtClean="0"/>
              <a:t>the last 10 games </a:t>
            </a:r>
            <a:r>
              <a:rPr lang="en-US" sz="1200" dirty="0" smtClean="0"/>
              <a:t>which was quite apparent as the </a:t>
            </a:r>
            <a:r>
              <a:rPr lang="en-US" sz="1200" b="1" dirty="0" err="1" smtClean="0"/>
              <a:t>xG</a:t>
            </a:r>
            <a:r>
              <a:rPr lang="en-US" sz="1200" b="1" dirty="0" smtClean="0"/>
              <a:t> dropped significantly and </a:t>
            </a:r>
            <a:r>
              <a:rPr lang="en-US" sz="1200" b="1" dirty="0" err="1" smtClean="0"/>
              <a:t>xGA</a:t>
            </a:r>
            <a:r>
              <a:rPr lang="en-US" sz="1200" b="1" dirty="0" smtClean="0"/>
              <a:t> rose sharply  again.</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54</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3" name="Picture 3"/>
          <p:cNvPicPr>
            <a:picLocks noChangeAspect="1" noChangeArrowheads="1"/>
          </p:cNvPicPr>
          <p:nvPr/>
        </p:nvPicPr>
        <p:blipFill>
          <a:blip r:embed="rId3"/>
          <a:srcRect/>
          <a:stretch>
            <a:fillRect/>
          </a:stretch>
        </p:blipFill>
        <p:spPr bwMode="auto">
          <a:xfrm>
            <a:off x="1371600" y="1352550"/>
            <a:ext cx="3505200" cy="213836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2018-2019</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 PER MATCHWEEK</a:t>
            </a:r>
            <a:endParaRPr sz="1200" dirty="0"/>
          </a:p>
          <a:p>
            <a:pPr marL="0" lvl="0" indent="0" algn="l" rtl="0">
              <a:spcBef>
                <a:spcPts val="600"/>
              </a:spcBef>
              <a:spcAft>
                <a:spcPts val="0"/>
              </a:spcAft>
              <a:buNone/>
            </a:pPr>
            <a:r>
              <a:rPr lang="en" sz="1200" b="1" dirty="0" smtClean="0"/>
              <a:t>Jose Mourinho </a:t>
            </a:r>
            <a:r>
              <a:rPr lang="en" sz="1200" dirty="0" smtClean="0"/>
              <a:t>oversaw a bad start at United before he was free of his duty after the 14</a:t>
            </a:r>
            <a:r>
              <a:rPr lang="en" sz="1200" baseline="30000" dirty="0" smtClean="0"/>
              <a:t>th</a:t>
            </a:r>
            <a:r>
              <a:rPr lang="en" sz="1200" dirty="0" smtClean="0"/>
              <a:t> game. </a:t>
            </a:r>
            <a:r>
              <a:rPr lang="en" sz="1200" b="1" dirty="0" smtClean="0"/>
              <a:t>Ole Gunnar Solskjaer </a:t>
            </a:r>
            <a:r>
              <a:rPr lang="en" sz="1200" dirty="0" smtClean="0"/>
              <a:t>took over and Man Utd stormed into </a:t>
            </a:r>
            <a:r>
              <a:rPr lang="en" sz="1200" b="1" dirty="0" smtClean="0"/>
              <a:t>top 4</a:t>
            </a:r>
            <a:r>
              <a:rPr lang="en" sz="1200" dirty="0" smtClean="0"/>
              <a:t> by the </a:t>
            </a:r>
            <a:r>
              <a:rPr lang="en" sz="1200" b="1" dirty="0" smtClean="0"/>
              <a:t>25</a:t>
            </a:r>
            <a:r>
              <a:rPr lang="en" sz="1200" b="1" baseline="30000" dirty="0" smtClean="0"/>
              <a:t>th</a:t>
            </a:r>
            <a:r>
              <a:rPr lang="en" sz="1200" b="1" dirty="0" smtClean="0"/>
              <a:t> game</a:t>
            </a:r>
            <a:r>
              <a:rPr lang="en" sz="1200" dirty="0" smtClean="0"/>
              <a:t>. A decline followed thanks to injuries to some important players and Utd eventually finished 6th  </a:t>
            </a:r>
            <a:endParaRPr sz="1200"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p:cNvPicPr>
            <a:picLocks noChangeAspect="1" noChangeArrowheads="1"/>
          </p:cNvPicPr>
          <p:nvPr/>
        </p:nvPicPr>
        <p:blipFill>
          <a:blip r:embed="rId3"/>
          <a:srcRect/>
          <a:stretch>
            <a:fillRect/>
          </a:stretch>
        </p:blipFill>
        <p:spPr bwMode="auto">
          <a:xfrm>
            <a:off x="1295400" y="1276350"/>
            <a:ext cx="4038600" cy="386715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smtClean="0"/>
              <a:t>2019-2020: </a:t>
            </a:r>
            <a:r>
              <a:rPr lang="en" sz="4400" dirty="0" smtClean="0">
                <a:solidFill>
                  <a:srgbClr val="FF0000"/>
                </a:solidFill>
              </a:rPr>
              <a:t>The Cultural Reboot</a:t>
            </a:r>
            <a:endParaRPr sz="4400" dirty="0">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Harry Maguire   	   Chris </a:t>
            </a:r>
            <a:r>
              <a:rPr lang="en-US" sz="1200" dirty="0" err="1" smtClean="0"/>
              <a:t>Smalling</a:t>
            </a:r>
            <a:r>
              <a:rPr lang="en-US" sz="1200" dirty="0" smtClean="0"/>
              <a:t> (loan)</a:t>
            </a:r>
            <a:endParaRPr sz="1200" dirty="0"/>
          </a:p>
          <a:p>
            <a:pPr marL="0" lvl="0" indent="0" algn="l" rtl="0">
              <a:spcBef>
                <a:spcPts val="600"/>
              </a:spcBef>
              <a:spcAft>
                <a:spcPts val="0"/>
              </a:spcAft>
              <a:buNone/>
            </a:pPr>
            <a:r>
              <a:rPr lang="en-US" sz="1200" dirty="0" smtClean="0"/>
              <a:t>Aaron Wan </a:t>
            </a:r>
            <a:r>
              <a:rPr lang="en-US" sz="1200" dirty="0" err="1" smtClean="0"/>
              <a:t>Bissaka</a:t>
            </a:r>
            <a:r>
              <a:rPr lang="en-US" sz="1200" dirty="0" smtClean="0"/>
              <a:t> 	   Alexis Sanchez (loan)</a:t>
            </a:r>
          </a:p>
          <a:p>
            <a:pPr marL="0" lvl="0" indent="0">
              <a:buNone/>
            </a:pPr>
            <a:r>
              <a:rPr lang="en-US" sz="1200" dirty="0" smtClean="0"/>
              <a:t>Daniel James	                                 </a:t>
            </a:r>
            <a:r>
              <a:rPr lang="en-US" sz="1200" dirty="0" smtClean="0">
                <a:solidFill>
                  <a:schemeClr val="tx1">
                    <a:lumMod val="50000"/>
                  </a:schemeClr>
                </a:solidFill>
              </a:rPr>
              <a:t>Ander Herrera</a:t>
            </a:r>
          </a:p>
          <a:p>
            <a:pPr marL="0" lvl="0" indent="0" algn="l" rtl="0">
              <a:spcBef>
                <a:spcPts val="600"/>
              </a:spcBef>
              <a:spcAft>
                <a:spcPts val="0"/>
              </a:spcAft>
              <a:buNone/>
            </a:pPr>
            <a:r>
              <a:rPr lang="en-US" sz="1200" dirty="0" smtClean="0"/>
              <a:t>Bruno </a:t>
            </a:r>
            <a:r>
              <a:rPr lang="en-US" sz="1200" dirty="0" err="1" smtClean="0"/>
              <a:t>Fernandes</a:t>
            </a:r>
            <a:r>
              <a:rPr lang="en-US" sz="1200" dirty="0" smtClean="0"/>
              <a:t>(Jan)               Marcos </a:t>
            </a:r>
            <a:r>
              <a:rPr lang="en-US" sz="1200" dirty="0" err="1" smtClean="0"/>
              <a:t>Rojo</a:t>
            </a:r>
            <a:endParaRPr lang="en-US" sz="1200" dirty="0" smtClean="0"/>
          </a:p>
          <a:p>
            <a:pPr marL="0" lvl="0" indent="0" algn="l" rtl="0">
              <a:spcBef>
                <a:spcPts val="600"/>
              </a:spcBef>
              <a:spcAft>
                <a:spcPts val="0"/>
              </a:spcAft>
              <a:buNone/>
            </a:pPr>
            <a:r>
              <a:rPr lang="en-US" sz="1200" dirty="0" err="1" smtClean="0"/>
              <a:t>Odion</a:t>
            </a:r>
            <a:r>
              <a:rPr lang="en-US" sz="1200" dirty="0" smtClean="0"/>
              <a:t> </a:t>
            </a:r>
            <a:r>
              <a:rPr lang="en-US" sz="1200" dirty="0" err="1" smtClean="0"/>
              <a:t>Ighalo</a:t>
            </a:r>
            <a:r>
              <a:rPr lang="en-US" sz="1200" dirty="0" smtClean="0"/>
              <a:t>(Jan loan)	   Ashley Young</a:t>
            </a:r>
            <a:endParaRPr sz="1200" dirty="0"/>
          </a:p>
          <a:p>
            <a:pPr marL="0" lvl="0" indent="0">
              <a:buClr>
                <a:schemeClr val="dk1"/>
              </a:buClr>
              <a:buSzPts val="1100"/>
              <a:buNone/>
            </a:pPr>
            <a:r>
              <a:rPr lang="en-US" sz="1200" b="1" dirty="0" smtClean="0"/>
              <a:t>		   </a:t>
            </a:r>
            <a:r>
              <a:rPr lang="en-US" sz="1200" dirty="0" err="1" smtClean="0"/>
              <a:t>Romelu</a:t>
            </a:r>
            <a:r>
              <a:rPr lang="en-US" sz="1200" dirty="0" smtClean="0"/>
              <a:t> </a:t>
            </a:r>
            <a:r>
              <a:rPr lang="en-US" sz="1200" dirty="0" err="1" smtClean="0"/>
              <a:t>Lukaku</a:t>
            </a:r>
            <a:endParaRPr lang="en-US" sz="1200" dirty="0" smtClean="0"/>
          </a:p>
          <a:p>
            <a:pPr marL="0" lvl="0" indent="0">
              <a:buClr>
                <a:schemeClr val="dk1"/>
              </a:buClr>
              <a:buSzPts val="1100"/>
              <a:buNone/>
            </a:pPr>
            <a:r>
              <a:rPr lang="en-US" sz="1200" dirty="0" smtClean="0"/>
              <a:t>		   Chris </a:t>
            </a:r>
            <a:r>
              <a:rPr lang="en-US" sz="1200" dirty="0" err="1" smtClean="0"/>
              <a:t>Smalling</a:t>
            </a:r>
            <a:r>
              <a:rPr lang="en-US" sz="1200" dirty="0" smtClean="0"/>
              <a:t> (loan) </a:t>
            </a: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4248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200" dirty="0" smtClean="0">
                <a:solidFill>
                  <a:schemeClr val="tx1">
                    <a:lumMod val="50000"/>
                  </a:schemeClr>
                </a:solidFill>
              </a:rPr>
              <a:t>The Norwegian legend oversaw a massive exodus of senior players who were in their early 30s and brought in young players in their </a:t>
            </a:r>
            <a:r>
              <a:rPr lang="en-US" sz="1200" b="1" dirty="0" smtClean="0">
                <a:solidFill>
                  <a:schemeClr val="tx1">
                    <a:lumMod val="50000"/>
                  </a:schemeClr>
                </a:solidFill>
              </a:rPr>
              <a:t>mid 20s </a:t>
            </a:r>
            <a:r>
              <a:rPr lang="en-US" sz="1200" dirty="0" smtClean="0">
                <a:solidFill>
                  <a:schemeClr val="tx1">
                    <a:lumMod val="50000"/>
                  </a:schemeClr>
                </a:solidFill>
              </a:rPr>
              <a:t>and promoted youngsters like Mason Greenwood(18) from the academy to play fresh brand of quick attacking football. The preferred formation was </a:t>
            </a:r>
            <a:r>
              <a:rPr lang="en-US" sz="1200" b="1" dirty="0" smtClean="0">
                <a:solidFill>
                  <a:schemeClr val="tx1">
                    <a:lumMod val="50000"/>
                  </a:schemeClr>
                </a:solidFill>
              </a:rPr>
              <a:t>4-2-3-1.</a:t>
            </a:r>
            <a:endParaRPr sz="1200" b="1" dirty="0">
              <a:solidFill>
                <a:schemeClr val="tx1">
                  <a:lumMod val="50000"/>
                </a:schemeClr>
              </a:solidFill>
            </a:endParaRPr>
          </a:p>
          <a:p>
            <a:pPr marL="0" lvl="0" indent="0" algn="l" rtl="0">
              <a:spcBef>
                <a:spcPts val="1000"/>
              </a:spcBef>
              <a:spcAft>
                <a:spcPts val="0"/>
              </a:spcAft>
              <a:buClr>
                <a:schemeClr val="dk1"/>
              </a:buClr>
              <a:buSzPts val="1100"/>
              <a:buFont typeface="Arial"/>
              <a:buNone/>
            </a:pPr>
            <a:endParaRPr sz="1200" dirty="0">
              <a:solidFill>
                <a:srgbClr val="999999"/>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7" name="Picture 3"/>
          <p:cNvPicPr>
            <a:picLocks noChangeAspect="1" noChangeArrowheads="1"/>
          </p:cNvPicPr>
          <p:nvPr/>
        </p:nvPicPr>
        <p:blipFill>
          <a:blip r:embed="rId3"/>
          <a:srcRect/>
          <a:stretch>
            <a:fillRect/>
          </a:stretch>
        </p:blipFill>
        <p:spPr bwMode="auto">
          <a:xfrm>
            <a:off x="1752600" y="1657350"/>
            <a:ext cx="2667000" cy="2608674"/>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smtClean="0"/>
              <a:t>SHOTS</a:t>
            </a:r>
            <a:endParaRPr sz="1200" dirty="0"/>
          </a:p>
          <a:p>
            <a:pPr marL="0" lvl="0" indent="0" algn="l" rtl="0">
              <a:spcBef>
                <a:spcPts val="600"/>
              </a:spcBef>
              <a:spcAft>
                <a:spcPts val="0"/>
              </a:spcAft>
              <a:buNone/>
            </a:pPr>
            <a:r>
              <a:rPr lang="en" sz="1200" dirty="0" smtClean="0"/>
              <a:t>Man Utd showed steady improvement in most of the fields. The addition of young blood helped them top the charts for </a:t>
            </a:r>
            <a:r>
              <a:rPr lang="en" sz="1200" b="1" dirty="0" smtClean="0"/>
              <a:t>Distance Covered </a:t>
            </a:r>
            <a:r>
              <a:rPr lang="en" sz="1200" dirty="0" smtClean="0"/>
              <a:t>metric,</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99" name="Google Shape;99;p15"/>
          <p:cNvSpPr txBox="1">
            <a:spLocks noGrp="1"/>
          </p:cNvSpPr>
          <p:nvPr>
            <p:ph type="body" idx="2"/>
          </p:nvPr>
        </p:nvSpPr>
        <p:spPr>
          <a:xfrm>
            <a:off x="5257800" y="2952750"/>
            <a:ext cx="3492674" cy="163717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p:cNvPicPr>
            <a:picLocks noChangeAspect="1" noChangeArrowheads="1"/>
          </p:cNvPicPr>
          <p:nvPr/>
        </p:nvPicPr>
        <p:blipFill>
          <a:blip r:embed="rId3"/>
          <a:srcRect/>
          <a:stretch>
            <a:fillRect/>
          </a:stretch>
        </p:blipFill>
        <p:spPr bwMode="auto">
          <a:xfrm>
            <a:off x="1371600" y="1276350"/>
            <a:ext cx="3352800" cy="3584575"/>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smtClean="0"/>
              <a:t>PASSING</a:t>
            </a:r>
            <a:endParaRPr sz="1200" dirty="0"/>
          </a:p>
          <a:p>
            <a:pPr marL="0" lvl="0" indent="0" algn="l" rtl="0">
              <a:spcBef>
                <a:spcPts val="600"/>
              </a:spcBef>
              <a:spcAft>
                <a:spcPts val="0"/>
              </a:spcAft>
              <a:buNone/>
            </a:pPr>
            <a:r>
              <a:rPr lang="en" sz="1200" dirty="0" smtClean="0"/>
              <a:t>Man Utd’s  lack of creativity during the first half of the season before the arrival of Bruno Fernandes is clearly noticeable here. Crosses into the box to break down the opposition has reduced drastically as they shifted into playing </a:t>
            </a:r>
            <a:r>
              <a:rPr lang="en" sz="1200" b="1" dirty="0" smtClean="0"/>
              <a:t>quick short passes/carrying the ball</a:t>
            </a:r>
            <a:r>
              <a:rPr lang="en" sz="1200" dirty="0" smtClean="0"/>
              <a:t> into the 18 yrd box</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99" name="Google Shape;99;p15"/>
          <p:cNvSpPr txBox="1">
            <a:spLocks noGrp="1"/>
          </p:cNvSpPr>
          <p:nvPr>
            <p:ph type="body" idx="2"/>
          </p:nvPr>
        </p:nvSpPr>
        <p:spPr>
          <a:xfrm>
            <a:off x="5257800" y="2952750"/>
            <a:ext cx="3492674" cy="163717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59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Users\Amin\Documents\manutd(2012-2021)\images\index\19-20\pass.png"/>
          <p:cNvPicPr>
            <a:picLocks noChangeAspect="1" noChangeArrowheads="1"/>
          </p:cNvPicPr>
          <p:nvPr/>
        </p:nvPicPr>
        <p:blipFill>
          <a:blip r:embed="rId3"/>
          <a:srcRect/>
          <a:stretch>
            <a:fillRect/>
          </a:stretch>
        </p:blipFill>
        <p:spPr bwMode="auto">
          <a:xfrm>
            <a:off x="1447800" y="1276350"/>
            <a:ext cx="3581400" cy="36957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Robin Van </a:t>
            </a:r>
            <a:r>
              <a:rPr lang="en-US" sz="1200" dirty="0" err="1" smtClean="0"/>
              <a:t>Persie</a:t>
            </a:r>
            <a:r>
              <a:rPr lang="en-US" sz="1200" dirty="0" smtClean="0"/>
              <a:t>   	   </a:t>
            </a:r>
            <a:r>
              <a:rPr lang="en-US" sz="1200" dirty="0" err="1" smtClean="0"/>
              <a:t>Dimitar</a:t>
            </a:r>
            <a:r>
              <a:rPr lang="en-US" sz="1200" dirty="0" smtClean="0"/>
              <a:t> </a:t>
            </a:r>
            <a:r>
              <a:rPr lang="en-US" sz="1200" dirty="0" err="1" smtClean="0"/>
              <a:t>Berbatov</a:t>
            </a:r>
            <a:endParaRPr sz="1200" dirty="0"/>
          </a:p>
          <a:p>
            <a:pPr marL="0" lvl="0" indent="0" algn="l" rtl="0">
              <a:spcBef>
                <a:spcPts val="600"/>
              </a:spcBef>
              <a:spcAft>
                <a:spcPts val="0"/>
              </a:spcAft>
              <a:buNone/>
            </a:pPr>
            <a:r>
              <a:rPr lang="en-US" sz="1200" dirty="0" err="1" smtClean="0"/>
              <a:t>Shingi</a:t>
            </a:r>
            <a:r>
              <a:rPr lang="en-US" sz="1200" dirty="0" smtClean="0"/>
              <a:t> Kagawa 	   </a:t>
            </a:r>
            <a:r>
              <a:rPr lang="en-US" sz="1200" dirty="0" err="1" smtClean="0"/>
              <a:t>Ji</a:t>
            </a:r>
            <a:r>
              <a:rPr lang="en-US" sz="1200" dirty="0" smtClean="0"/>
              <a:t> Sung Park                                 </a:t>
            </a:r>
            <a:endParaRPr lang="en-US" sz="1200" dirty="0" smtClean="0">
              <a:solidFill>
                <a:schemeClr val="tx1">
                  <a:lumMod val="50000"/>
                </a:schemeClr>
              </a:solidFill>
            </a:endParaRPr>
          </a:p>
          <a:p>
            <a:pPr marL="0" lvl="0" indent="0" algn="l" rtl="0">
              <a:spcBef>
                <a:spcPts val="600"/>
              </a:spcBef>
              <a:spcAft>
                <a:spcPts val="0"/>
              </a:spcAft>
              <a:buNone/>
            </a:pPr>
            <a:r>
              <a:rPr lang="en-US" sz="1200" dirty="0" smtClean="0"/>
              <a:t>                                                                Federico </a:t>
            </a:r>
            <a:r>
              <a:rPr lang="en-US" sz="1200" dirty="0" err="1" smtClean="0"/>
              <a:t>Macheda</a:t>
            </a:r>
            <a:endParaRPr lang="en-US" sz="1200" dirty="0" smtClean="0"/>
          </a:p>
          <a:p>
            <a:pPr marL="0" lvl="0" indent="0" algn="l" rtl="0">
              <a:spcBef>
                <a:spcPts val="600"/>
              </a:spcBef>
              <a:spcAft>
                <a:spcPts val="0"/>
              </a:spcAft>
              <a:buNone/>
            </a:pPr>
            <a:r>
              <a:rPr lang="en-US" sz="1200" dirty="0" smtClean="0"/>
              <a:t>	   </a:t>
            </a:r>
            <a:endParaRPr sz="1200" dirty="0" smtClean="0"/>
          </a:p>
          <a:p>
            <a:pPr marL="0" lvl="0" indent="0">
              <a:buClr>
                <a:schemeClr val="dk1"/>
              </a:buClr>
              <a:buSzPts val="1100"/>
              <a:buNone/>
            </a:pP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4248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200" dirty="0" smtClean="0">
                <a:solidFill>
                  <a:schemeClr val="tx1">
                    <a:lumMod val="50000"/>
                  </a:schemeClr>
                </a:solidFill>
              </a:rPr>
              <a:t>Ahead of the legendary manager </a:t>
            </a:r>
            <a:r>
              <a:rPr lang="en-US" sz="1200" b="1" dirty="0" smtClean="0">
                <a:solidFill>
                  <a:schemeClr val="tx1">
                    <a:lumMod val="50000"/>
                  </a:schemeClr>
                </a:solidFill>
              </a:rPr>
              <a:t>Sir Alex Ferguson’s final season, Man </a:t>
            </a:r>
            <a:r>
              <a:rPr lang="en-US" sz="1200" b="1" dirty="0" err="1" smtClean="0">
                <a:solidFill>
                  <a:schemeClr val="tx1">
                    <a:lumMod val="50000"/>
                  </a:schemeClr>
                </a:solidFill>
              </a:rPr>
              <a:t>Utd</a:t>
            </a:r>
            <a:r>
              <a:rPr lang="en-US" sz="1200" b="1" dirty="0" smtClean="0">
                <a:solidFill>
                  <a:schemeClr val="tx1">
                    <a:lumMod val="50000"/>
                  </a:schemeClr>
                </a:solidFill>
              </a:rPr>
              <a:t> </a:t>
            </a:r>
            <a:r>
              <a:rPr lang="en-US" sz="1200" dirty="0" smtClean="0">
                <a:solidFill>
                  <a:schemeClr val="tx1">
                    <a:lumMod val="50000"/>
                  </a:schemeClr>
                </a:solidFill>
              </a:rPr>
              <a:t>saw the arrival of </a:t>
            </a:r>
            <a:r>
              <a:rPr lang="en-US" sz="1200" b="1" dirty="0" smtClean="0">
                <a:solidFill>
                  <a:schemeClr val="tx1">
                    <a:lumMod val="50000"/>
                  </a:schemeClr>
                </a:solidFill>
              </a:rPr>
              <a:t>Robin Van </a:t>
            </a:r>
            <a:r>
              <a:rPr lang="en-US" sz="1200" b="1" dirty="0" err="1" smtClean="0">
                <a:solidFill>
                  <a:schemeClr val="tx1">
                    <a:lumMod val="50000"/>
                  </a:schemeClr>
                </a:solidFill>
              </a:rPr>
              <a:t>Persie</a:t>
            </a:r>
            <a:r>
              <a:rPr lang="en-US" sz="1200" b="1" dirty="0" smtClean="0">
                <a:solidFill>
                  <a:schemeClr val="tx1">
                    <a:lumMod val="50000"/>
                  </a:schemeClr>
                </a:solidFill>
              </a:rPr>
              <a:t> </a:t>
            </a:r>
            <a:r>
              <a:rPr lang="en-US" sz="1200" dirty="0" smtClean="0">
                <a:solidFill>
                  <a:schemeClr val="tx1">
                    <a:lumMod val="50000"/>
                  </a:schemeClr>
                </a:solidFill>
              </a:rPr>
              <a:t>arch-rivals </a:t>
            </a:r>
            <a:r>
              <a:rPr lang="en-US" sz="1200" b="1" dirty="0" smtClean="0">
                <a:solidFill>
                  <a:schemeClr val="tx1">
                    <a:lumMod val="50000"/>
                  </a:schemeClr>
                </a:solidFill>
              </a:rPr>
              <a:t>Arsenal </a:t>
            </a:r>
            <a:r>
              <a:rPr lang="en-US" sz="1200" dirty="0" smtClean="0">
                <a:solidFill>
                  <a:schemeClr val="tx1">
                    <a:lumMod val="50000"/>
                  </a:schemeClr>
                </a:solidFill>
              </a:rPr>
              <a:t>and </a:t>
            </a:r>
            <a:r>
              <a:rPr lang="en-US" sz="1200" b="1" dirty="0" err="1" smtClean="0">
                <a:solidFill>
                  <a:schemeClr val="tx1">
                    <a:lumMod val="50000"/>
                  </a:schemeClr>
                </a:solidFill>
              </a:rPr>
              <a:t>Shingi</a:t>
            </a:r>
            <a:r>
              <a:rPr lang="en-US" sz="1200" b="1" dirty="0" smtClean="0">
                <a:solidFill>
                  <a:schemeClr val="tx1">
                    <a:lumMod val="50000"/>
                  </a:schemeClr>
                </a:solidFill>
              </a:rPr>
              <a:t> Kagawa </a:t>
            </a:r>
            <a:r>
              <a:rPr lang="en-US" sz="1200" dirty="0" smtClean="0">
                <a:solidFill>
                  <a:schemeClr val="tx1">
                    <a:lumMod val="50000"/>
                  </a:schemeClr>
                </a:solidFill>
              </a:rPr>
              <a:t>with  the former being instrumental in Man </a:t>
            </a:r>
            <a:r>
              <a:rPr lang="en-US" sz="1200" dirty="0" err="1" smtClean="0">
                <a:solidFill>
                  <a:schemeClr val="tx1">
                    <a:lumMod val="50000"/>
                  </a:schemeClr>
                </a:solidFill>
              </a:rPr>
              <a:t>Utd’s</a:t>
            </a:r>
            <a:r>
              <a:rPr lang="en-US" sz="1200" dirty="0" smtClean="0">
                <a:solidFill>
                  <a:schemeClr val="tx1">
                    <a:lumMod val="50000"/>
                  </a:schemeClr>
                </a:solidFill>
              </a:rPr>
              <a:t> </a:t>
            </a:r>
            <a:r>
              <a:rPr lang="en-US" sz="1200" b="1" dirty="0" smtClean="0">
                <a:solidFill>
                  <a:schemeClr val="tx1">
                    <a:lumMod val="50000"/>
                  </a:schemeClr>
                </a:solidFill>
              </a:rPr>
              <a:t>title charge</a:t>
            </a:r>
            <a:r>
              <a:rPr lang="en-US" sz="1200" dirty="0" smtClean="0">
                <a:solidFill>
                  <a:schemeClr val="tx1">
                    <a:lumMod val="50000"/>
                  </a:schemeClr>
                </a:solidFill>
              </a:rPr>
              <a:t>. Man </a:t>
            </a:r>
            <a:r>
              <a:rPr lang="en-US" sz="1200" dirty="0" err="1" smtClean="0">
                <a:solidFill>
                  <a:schemeClr val="tx1">
                    <a:lumMod val="50000"/>
                  </a:schemeClr>
                </a:solidFill>
              </a:rPr>
              <a:t>Utd</a:t>
            </a:r>
            <a:r>
              <a:rPr lang="en-US" sz="1200" dirty="0" smtClean="0">
                <a:solidFill>
                  <a:schemeClr val="tx1">
                    <a:lumMod val="50000"/>
                  </a:schemeClr>
                </a:solidFill>
              </a:rPr>
              <a:t> predominantly used the </a:t>
            </a:r>
            <a:r>
              <a:rPr lang="en-US" sz="1200" b="1" dirty="0" smtClean="0">
                <a:solidFill>
                  <a:schemeClr val="tx1">
                    <a:lumMod val="50000"/>
                  </a:schemeClr>
                </a:solidFill>
              </a:rPr>
              <a:t>4-3-1-2 </a:t>
            </a:r>
            <a:r>
              <a:rPr lang="en-US" sz="1200" dirty="0" smtClean="0">
                <a:solidFill>
                  <a:schemeClr val="tx1">
                    <a:lumMod val="50000"/>
                  </a:schemeClr>
                </a:solidFill>
              </a:rPr>
              <a:t>formation with success as they won PL for the 20</a:t>
            </a:r>
            <a:r>
              <a:rPr lang="en-US" sz="1200" baseline="30000" dirty="0" smtClean="0">
                <a:solidFill>
                  <a:schemeClr val="tx1">
                    <a:lumMod val="50000"/>
                  </a:schemeClr>
                </a:solidFill>
              </a:rPr>
              <a:t>th</a:t>
            </a:r>
            <a:r>
              <a:rPr lang="en-US" sz="1200" dirty="0" smtClean="0">
                <a:solidFill>
                  <a:schemeClr val="tx1">
                    <a:lumMod val="50000"/>
                  </a:schemeClr>
                </a:solidFill>
              </a:rPr>
              <a:t> time</a:t>
            </a:r>
            <a:endParaRPr sz="1200" dirty="0">
              <a:solidFill>
                <a:srgbClr val="999999"/>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Users\Amin\Desktop\SAF.JPG"/>
          <p:cNvPicPr>
            <a:picLocks noChangeAspect="1" noChangeArrowheads="1"/>
          </p:cNvPicPr>
          <p:nvPr/>
        </p:nvPicPr>
        <p:blipFill>
          <a:blip r:embed="rId3"/>
          <a:srcRect/>
          <a:stretch>
            <a:fillRect/>
          </a:stretch>
        </p:blipFill>
        <p:spPr bwMode="auto">
          <a:xfrm>
            <a:off x="1676400" y="1581150"/>
            <a:ext cx="2590800" cy="2747108"/>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GOALKEEPING</a:t>
            </a:r>
            <a:endParaRPr sz="1200" dirty="0"/>
          </a:p>
          <a:p>
            <a:pPr marL="0" lvl="0" indent="0" algn="l" rtl="0">
              <a:spcBef>
                <a:spcPts val="600"/>
              </a:spcBef>
              <a:spcAft>
                <a:spcPts val="0"/>
              </a:spcAft>
              <a:buNone/>
            </a:pPr>
            <a:r>
              <a:rPr lang="en" sz="1200" b="1" dirty="0" smtClean="0"/>
              <a:t>De Gea </a:t>
            </a:r>
            <a:r>
              <a:rPr lang="en" sz="1200" dirty="0" smtClean="0"/>
              <a:t>decline continued and his shotstopping ability was just slightly </a:t>
            </a:r>
            <a:r>
              <a:rPr lang="en" sz="1200" b="1" dirty="0" smtClean="0"/>
              <a:t>above average. </a:t>
            </a:r>
            <a:r>
              <a:rPr lang="en" sz="1200" dirty="0" smtClean="0"/>
              <a:t>As United didn’t employ a high line yet it still made his case well.</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99" name="Google Shape;99;p15"/>
          <p:cNvSpPr txBox="1">
            <a:spLocks noGrp="1"/>
          </p:cNvSpPr>
          <p:nvPr>
            <p:ph type="body" idx="2"/>
          </p:nvPr>
        </p:nvSpPr>
        <p:spPr>
          <a:xfrm>
            <a:off x="5257800" y="2952750"/>
            <a:ext cx="3492674" cy="163717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60</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C:\Users\Amin\Documents\manutd(2012-2021)\images\index\19-20\GK.png"/>
          <p:cNvPicPr>
            <a:picLocks noChangeAspect="1" noChangeArrowheads="1"/>
          </p:cNvPicPr>
          <p:nvPr/>
        </p:nvPicPr>
        <p:blipFill>
          <a:blip r:embed="rId3"/>
          <a:srcRect/>
          <a:stretch>
            <a:fillRect/>
          </a:stretch>
        </p:blipFill>
        <p:spPr bwMode="auto">
          <a:xfrm>
            <a:off x="1295400" y="1428750"/>
            <a:ext cx="3917950" cy="3317875"/>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1371600" y="3943350"/>
            <a:ext cx="7239000" cy="11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Progressive Passing</a:t>
            </a:r>
            <a:endParaRPr sz="1200" dirty="0"/>
          </a:p>
          <a:p>
            <a:pPr marL="0" lvl="0" indent="0">
              <a:buNone/>
            </a:pPr>
            <a:r>
              <a:rPr lang="en" sz="1200" b="1" dirty="0" smtClean="0"/>
              <a:t>Pogba </a:t>
            </a:r>
            <a:r>
              <a:rPr lang="en" sz="1200" dirty="0" smtClean="0"/>
              <a:t>recorded league’s highest prog passes/90 with </a:t>
            </a:r>
            <a:r>
              <a:rPr lang="en-US" sz="1200" b="1" dirty="0" smtClean="0"/>
              <a:t>8.13</a:t>
            </a:r>
            <a:r>
              <a:rPr lang="en" sz="1200" dirty="0" smtClean="0"/>
              <a:t>. Meanwhile new Jan signing  </a:t>
            </a:r>
            <a:r>
              <a:rPr lang="en" sz="1200" b="1" dirty="0" smtClean="0"/>
              <a:t>Bruno</a:t>
            </a:r>
            <a:r>
              <a:rPr lang="en" sz="1200" dirty="0" smtClean="0"/>
              <a:t> and</a:t>
            </a:r>
            <a:r>
              <a:rPr lang="en" sz="1200" b="1" dirty="0" smtClean="0"/>
              <a:t> Young </a:t>
            </a:r>
            <a:r>
              <a:rPr lang="en" sz="1200" dirty="0" smtClean="0"/>
              <a:t>registered </a:t>
            </a:r>
            <a:r>
              <a:rPr lang="en" sz="1200" b="1" dirty="0" smtClean="0"/>
              <a:t>6.06 </a:t>
            </a:r>
            <a:r>
              <a:rPr lang="en" sz="1200" dirty="0" smtClean="0"/>
              <a:t>and</a:t>
            </a:r>
            <a:r>
              <a:rPr lang="en" sz="1200" b="1" dirty="0" smtClean="0"/>
              <a:t> 5.94 </a:t>
            </a:r>
            <a:r>
              <a:rPr lang="en" sz="1200" dirty="0" smtClean="0"/>
              <a:t>progessive passes/90 resp.</a:t>
            </a:r>
            <a:endParaRPr sz="1200" b="1" dirty="0"/>
          </a:p>
        </p:txBody>
      </p:sp>
      <p:sp>
        <p:nvSpPr>
          <p:cNvPr id="98" name="Google Shape;98;p15"/>
          <p:cNvSpPr txBox="1">
            <a:spLocks noGrp="1"/>
          </p:cNvSpPr>
          <p:nvPr>
            <p:ph type="body" idx="1"/>
          </p:nvPr>
        </p:nvSpPr>
        <p:spPr>
          <a:xfrm>
            <a:off x="7848600" y="4629149"/>
            <a:ext cx="1295400" cy="14823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3" name="Picture 3"/>
          <p:cNvPicPr>
            <a:picLocks noChangeAspect="1" noChangeArrowheads="1"/>
          </p:cNvPicPr>
          <p:nvPr/>
        </p:nvPicPr>
        <p:blipFill>
          <a:blip r:embed="rId3"/>
          <a:srcRect/>
          <a:stretch>
            <a:fillRect/>
          </a:stretch>
        </p:blipFill>
        <p:spPr bwMode="auto">
          <a:xfrm>
            <a:off x="1752600" y="1276350"/>
            <a:ext cx="6629400" cy="2738438"/>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1371600" y="3943350"/>
            <a:ext cx="7239000" cy="11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Rolling Mean</a:t>
            </a:r>
            <a:endParaRPr sz="1200" dirty="0"/>
          </a:p>
          <a:p>
            <a:pPr marL="0" lvl="0" indent="0">
              <a:buNone/>
            </a:pPr>
            <a:r>
              <a:rPr lang="en-US" sz="1200" dirty="0" smtClean="0"/>
              <a:t>The rolling mean of size 3 (3 games) was taken into account and result seemed far </a:t>
            </a:r>
            <a:r>
              <a:rPr lang="en-US" sz="1200" b="1" dirty="0" smtClean="0"/>
              <a:t>better and consistent </a:t>
            </a:r>
            <a:r>
              <a:rPr lang="en-US" sz="1200" dirty="0" smtClean="0"/>
              <a:t>than the previous season. As </a:t>
            </a:r>
            <a:r>
              <a:rPr lang="en-US" sz="1200" dirty="0" err="1" smtClean="0"/>
              <a:t>Solskjaer’s</a:t>
            </a:r>
            <a:r>
              <a:rPr lang="en-US" sz="1200" dirty="0" smtClean="0"/>
              <a:t> proactive counterattack approach meant Man </a:t>
            </a:r>
            <a:r>
              <a:rPr lang="en-US" sz="1200" dirty="0" err="1" smtClean="0"/>
              <a:t>Utd</a:t>
            </a:r>
            <a:r>
              <a:rPr lang="en-US" sz="1200" dirty="0" smtClean="0"/>
              <a:t> didn’t concede a lot of goals and were efficient defensively</a:t>
            </a:r>
            <a:endParaRPr sz="1200" dirty="0"/>
          </a:p>
        </p:txBody>
      </p:sp>
      <p:sp>
        <p:nvSpPr>
          <p:cNvPr id="98" name="Google Shape;98;p15"/>
          <p:cNvSpPr txBox="1">
            <a:spLocks noGrp="1"/>
          </p:cNvSpPr>
          <p:nvPr>
            <p:ph type="body" idx="1"/>
          </p:nvPr>
        </p:nvSpPr>
        <p:spPr>
          <a:xfrm>
            <a:off x="7848600" y="4629149"/>
            <a:ext cx="1295400" cy="14823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62</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p:cNvPicPr>
            <a:picLocks noChangeAspect="1" noChangeArrowheads="1"/>
          </p:cNvPicPr>
          <p:nvPr/>
        </p:nvPicPr>
        <p:blipFill>
          <a:blip r:embed="rId3"/>
          <a:srcRect/>
          <a:stretch>
            <a:fillRect/>
          </a:stretch>
        </p:blipFill>
        <p:spPr bwMode="auto">
          <a:xfrm>
            <a:off x="2514600" y="1276350"/>
            <a:ext cx="4381500" cy="289560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2019-2020</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 PER MATCHWEEK</a:t>
            </a:r>
            <a:endParaRPr sz="1200" dirty="0"/>
          </a:p>
        </p:txBody>
      </p:sp>
      <p:sp>
        <p:nvSpPr>
          <p:cNvPr id="98" name="Google Shape;98;p15"/>
          <p:cNvSpPr txBox="1">
            <a:spLocks noGrp="1"/>
          </p:cNvSpPr>
          <p:nvPr>
            <p:ph type="body" idx="1"/>
          </p:nvPr>
        </p:nvSpPr>
        <p:spPr>
          <a:xfrm>
            <a:off x="5257800" y="1885950"/>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sz="1200" dirty="0" err="1" smtClean="0"/>
              <a:t>Utd</a:t>
            </a:r>
            <a:r>
              <a:rPr lang="en-US" sz="1200" dirty="0" smtClean="0"/>
              <a:t> had a shaky start to the season and were </a:t>
            </a:r>
            <a:r>
              <a:rPr lang="en-US" sz="1200" b="1" dirty="0" smtClean="0"/>
              <a:t>9</a:t>
            </a:r>
            <a:r>
              <a:rPr lang="en-US" sz="1200" b="1" baseline="30000" dirty="0" smtClean="0"/>
              <a:t>th</a:t>
            </a:r>
            <a:r>
              <a:rPr lang="en-US" sz="1200" b="1" dirty="0" smtClean="0"/>
              <a:t> after 9 games</a:t>
            </a:r>
            <a:r>
              <a:rPr lang="en-US" sz="1200" dirty="0" smtClean="0"/>
              <a:t> into the season but they steadily recovered and signing of </a:t>
            </a:r>
            <a:r>
              <a:rPr lang="en-US" sz="1200" b="1" dirty="0" smtClean="0"/>
              <a:t>Bruno </a:t>
            </a:r>
            <a:r>
              <a:rPr lang="en-US" sz="1200" b="1" dirty="0" err="1" smtClean="0"/>
              <a:t>Fernandes</a:t>
            </a:r>
            <a:r>
              <a:rPr lang="en-US" sz="1200" b="1" dirty="0" smtClean="0"/>
              <a:t> after </a:t>
            </a:r>
            <a:r>
              <a:rPr lang="en-US" sz="1200" b="1" dirty="0" err="1" smtClean="0"/>
              <a:t>Burnley</a:t>
            </a:r>
            <a:r>
              <a:rPr lang="en-US" sz="1200" b="1" dirty="0" smtClean="0"/>
              <a:t>  home game (18</a:t>
            </a:r>
            <a:r>
              <a:rPr lang="en-US" sz="1200" b="1" baseline="30000" dirty="0" smtClean="0"/>
              <a:t>th</a:t>
            </a:r>
            <a:r>
              <a:rPr lang="en-US" sz="1200" b="1" dirty="0" smtClean="0"/>
              <a:t> match of the season)  </a:t>
            </a:r>
            <a:r>
              <a:rPr lang="en-US" sz="1200" dirty="0" smtClean="0"/>
              <a:t>had an instant impact on United that saw them rise up the table to eventually finish </a:t>
            </a:r>
            <a:r>
              <a:rPr lang="en-US" sz="1200" b="1" dirty="0" smtClean="0"/>
              <a:t>3</a:t>
            </a:r>
            <a:r>
              <a:rPr lang="en-US" sz="1200" b="1" baseline="30000" dirty="0" smtClean="0"/>
              <a:t>rd</a:t>
            </a:r>
            <a:r>
              <a:rPr lang="en-US" sz="1200" dirty="0" smtClean="0"/>
              <a:t>  just above rivals Chelsea</a:t>
            </a:r>
            <a:endParaRPr sz="1200"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63</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7" name="Picture 3"/>
          <p:cNvPicPr>
            <a:picLocks noChangeAspect="1" noChangeArrowheads="1"/>
          </p:cNvPicPr>
          <p:nvPr/>
        </p:nvPicPr>
        <p:blipFill>
          <a:blip r:embed="rId3"/>
          <a:srcRect/>
          <a:stretch>
            <a:fillRect/>
          </a:stretch>
        </p:blipFill>
        <p:spPr bwMode="auto">
          <a:xfrm>
            <a:off x="1295400" y="1246811"/>
            <a:ext cx="3886200" cy="389668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2020-2021</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5268071" y="1397700"/>
            <a:ext cx="3482400" cy="338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Transfer IN                                      Transfer OUT             </a:t>
            </a:r>
          </a:p>
          <a:p>
            <a:pPr marL="0" indent="0">
              <a:buNone/>
            </a:pPr>
            <a:r>
              <a:rPr lang="en-US" sz="1200" dirty="0" smtClean="0"/>
              <a:t>Donny Van de </a:t>
            </a:r>
            <a:r>
              <a:rPr lang="en-US" sz="1200" dirty="0" err="1" smtClean="0"/>
              <a:t>Beek</a:t>
            </a:r>
            <a:r>
              <a:rPr lang="en-US" sz="1200" dirty="0" smtClean="0"/>
              <a:t>   	   Chris </a:t>
            </a:r>
            <a:r>
              <a:rPr lang="en-US" sz="1200" dirty="0" err="1" smtClean="0"/>
              <a:t>Smalling</a:t>
            </a:r>
            <a:endParaRPr sz="1200" dirty="0"/>
          </a:p>
          <a:p>
            <a:pPr marL="0" lvl="0" indent="0" algn="l" rtl="0">
              <a:spcBef>
                <a:spcPts val="600"/>
              </a:spcBef>
              <a:spcAft>
                <a:spcPts val="0"/>
              </a:spcAft>
              <a:buNone/>
            </a:pPr>
            <a:r>
              <a:rPr lang="en-US" sz="1200" dirty="0" smtClean="0"/>
              <a:t>Alex </a:t>
            </a:r>
            <a:r>
              <a:rPr lang="en-US" sz="1200" dirty="0" err="1" smtClean="0"/>
              <a:t>Telles</a:t>
            </a:r>
            <a:r>
              <a:rPr lang="en-US" sz="1200" dirty="0" smtClean="0"/>
              <a:t> 		   Alexis Sanchez</a:t>
            </a:r>
          </a:p>
          <a:p>
            <a:pPr marL="0" lvl="0" indent="0" algn="l" rtl="0">
              <a:spcBef>
                <a:spcPts val="600"/>
              </a:spcBef>
              <a:spcAft>
                <a:spcPts val="0"/>
              </a:spcAft>
              <a:buNone/>
            </a:pPr>
            <a:r>
              <a:rPr lang="en-US" sz="1200" dirty="0" err="1" smtClean="0"/>
              <a:t>Edinson</a:t>
            </a:r>
            <a:r>
              <a:rPr lang="en-US" sz="1200" dirty="0" smtClean="0"/>
              <a:t> </a:t>
            </a:r>
            <a:r>
              <a:rPr lang="en-US" sz="1200" dirty="0" err="1" smtClean="0"/>
              <a:t>Cavani</a:t>
            </a:r>
            <a:r>
              <a:rPr lang="en-US" sz="1200" dirty="0" smtClean="0"/>
              <a:t>	   </a:t>
            </a:r>
            <a:r>
              <a:rPr lang="en-US" sz="1200" dirty="0" err="1" smtClean="0"/>
              <a:t>Diogo</a:t>
            </a:r>
            <a:r>
              <a:rPr lang="en-US" sz="1200" dirty="0" smtClean="0"/>
              <a:t> </a:t>
            </a:r>
            <a:r>
              <a:rPr lang="en-US" sz="1200" dirty="0" err="1" smtClean="0"/>
              <a:t>Dalot</a:t>
            </a:r>
            <a:r>
              <a:rPr lang="en-US" sz="1200" dirty="0" smtClean="0"/>
              <a:t>(loan) </a:t>
            </a:r>
          </a:p>
          <a:p>
            <a:pPr marL="0" lvl="0" indent="0" algn="l" rtl="0">
              <a:spcBef>
                <a:spcPts val="600"/>
              </a:spcBef>
              <a:spcAft>
                <a:spcPts val="0"/>
              </a:spcAft>
              <a:buNone/>
            </a:pPr>
            <a:r>
              <a:rPr lang="en-US" sz="1200" dirty="0" err="1" smtClean="0"/>
              <a:t>Amad</a:t>
            </a:r>
            <a:r>
              <a:rPr lang="en-US" sz="1200" dirty="0" smtClean="0"/>
              <a:t> </a:t>
            </a:r>
            <a:r>
              <a:rPr lang="en-US" sz="1200" dirty="0" err="1" smtClean="0"/>
              <a:t>Diallo</a:t>
            </a:r>
            <a:r>
              <a:rPr lang="en-US" sz="1200" dirty="0" smtClean="0"/>
              <a:t>		   Marcos </a:t>
            </a:r>
            <a:r>
              <a:rPr lang="en-US" sz="1200" dirty="0" err="1" smtClean="0"/>
              <a:t>Rojo</a:t>
            </a:r>
            <a:endParaRPr lang="en-US" sz="1200" dirty="0" smtClean="0"/>
          </a:p>
          <a:p>
            <a:pPr marL="0" lvl="0" indent="0" algn="l" rtl="0">
              <a:spcBef>
                <a:spcPts val="600"/>
              </a:spcBef>
              <a:spcAft>
                <a:spcPts val="0"/>
              </a:spcAft>
              <a:buNone/>
            </a:pPr>
            <a:r>
              <a:rPr lang="en-US" sz="1200" dirty="0" err="1" smtClean="0"/>
              <a:t>Facundo</a:t>
            </a:r>
            <a:r>
              <a:rPr lang="en-US" sz="1200" dirty="0" smtClean="0"/>
              <a:t> </a:t>
            </a:r>
            <a:r>
              <a:rPr lang="en-US" sz="1200" dirty="0" err="1" smtClean="0"/>
              <a:t>Pellestri</a:t>
            </a:r>
            <a:r>
              <a:rPr lang="en-US" sz="1200" dirty="0" smtClean="0"/>
              <a:t>	   Andrea Pereira(loan)</a:t>
            </a:r>
            <a:endParaRPr sz="1200" dirty="0"/>
          </a:p>
          <a:p>
            <a:pPr marL="0" lvl="0" indent="0">
              <a:buClr>
                <a:schemeClr val="dk1"/>
              </a:buClr>
              <a:buSzPts val="1100"/>
              <a:buNone/>
            </a:pPr>
            <a:r>
              <a:rPr lang="en-US" sz="1200" b="1" dirty="0" smtClean="0"/>
              <a:t>		   </a:t>
            </a:r>
            <a:r>
              <a:rPr lang="en-US" sz="1200" dirty="0" err="1" smtClean="0"/>
              <a:t>Odion</a:t>
            </a:r>
            <a:r>
              <a:rPr lang="en-US" sz="1200" dirty="0" smtClean="0"/>
              <a:t> </a:t>
            </a:r>
            <a:r>
              <a:rPr lang="en-US" sz="1200" dirty="0" err="1" smtClean="0"/>
              <a:t>Ighalo</a:t>
            </a:r>
            <a:r>
              <a:rPr lang="en-US" sz="1200" dirty="0" smtClean="0"/>
              <a:t>  </a:t>
            </a:r>
            <a:r>
              <a:rPr lang="en-US" sz="1200" b="1" dirty="0" smtClean="0"/>
              <a:t>	</a:t>
            </a:r>
            <a:endParaRPr sz="1200" b="1" dirty="0"/>
          </a:p>
        </p:txBody>
      </p:sp>
      <p:sp>
        <p:nvSpPr>
          <p:cNvPr id="98" name="Google Shape;98;p15"/>
          <p:cNvSpPr txBox="1">
            <a:spLocks noGrp="1"/>
          </p:cNvSpPr>
          <p:nvPr>
            <p:ph type="body" idx="1"/>
          </p:nvPr>
        </p:nvSpPr>
        <p:spPr>
          <a:xfrm>
            <a:off x="1219200" y="1123950"/>
            <a:ext cx="3306074" cy="30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US" sz="1600" b="1" dirty="0" smtClean="0"/>
              <a:t>Squad </a:t>
            </a:r>
            <a:endParaRPr sz="1600" b="1" dirty="0"/>
          </a:p>
        </p:txBody>
      </p:sp>
      <p:sp>
        <p:nvSpPr>
          <p:cNvPr id="99" name="Google Shape;99;p15"/>
          <p:cNvSpPr txBox="1">
            <a:spLocks noGrp="1"/>
          </p:cNvSpPr>
          <p:nvPr>
            <p:ph type="body" idx="2"/>
          </p:nvPr>
        </p:nvSpPr>
        <p:spPr>
          <a:xfrm>
            <a:off x="1524000" y="3867150"/>
            <a:ext cx="7174200" cy="79942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200" dirty="0" smtClean="0">
                <a:solidFill>
                  <a:schemeClr val="tx1">
                    <a:lumMod val="50000"/>
                  </a:schemeClr>
                </a:solidFill>
              </a:rPr>
              <a:t>United had a relatively quite summer as they looked to clear out fringe players and bring in additional players to increase their bench strength. The </a:t>
            </a:r>
            <a:r>
              <a:rPr lang="en-US" sz="1200" b="1" dirty="0" smtClean="0">
                <a:solidFill>
                  <a:schemeClr val="tx1">
                    <a:lumMod val="50000"/>
                  </a:schemeClr>
                </a:solidFill>
              </a:rPr>
              <a:t>average age </a:t>
            </a:r>
            <a:r>
              <a:rPr lang="en-US" sz="1200" dirty="0" smtClean="0">
                <a:solidFill>
                  <a:schemeClr val="tx1">
                    <a:lumMod val="50000"/>
                  </a:schemeClr>
                </a:solidFill>
              </a:rPr>
              <a:t>of squad jumped to </a:t>
            </a:r>
            <a:r>
              <a:rPr lang="en-US" sz="1200" b="1" dirty="0" smtClean="0">
                <a:solidFill>
                  <a:schemeClr val="tx1">
                    <a:lumMod val="50000"/>
                  </a:schemeClr>
                </a:solidFill>
              </a:rPr>
              <a:t>26</a:t>
            </a:r>
            <a:r>
              <a:rPr lang="en-US" sz="1200" dirty="0" smtClean="0">
                <a:solidFill>
                  <a:schemeClr val="tx1">
                    <a:lumMod val="50000"/>
                  </a:schemeClr>
                </a:solidFill>
              </a:rPr>
              <a:t> thanks to the addition of few veteran players like </a:t>
            </a:r>
            <a:r>
              <a:rPr lang="en-US" sz="1200" b="1" dirty="0" err="1" smtClean="0">
                <a:solidFill>
                  <a:srgbClr val="FF0000"/>
                </a:solidFill>
              </a:rPr>
              <a:t>Edinson</a:t>
            </a:r>
            <a:r>
              <a:rPr lang="en-US" sz="1200" b="1" dirty="0" smtClean="0">
                <a:solidFill>
                  <a:srgbClr val="FF0000"/>
                </a:solidFill>
              </a:rPr>
              <a:t> </a:t>
            </a:r>
            <a:r>
              <a:rPr lang="en-US" sz="1200" b="1" dirty="0" err="1" smtClean="0">
                <a:solidFill>
                  <a:srgbClr val="FF0000"/>
                </a:solidFill>
              </a:rPr>
              <a:t>Cavani</a:t>
            </a:r>
            <a:r>
              <a:rPr lang="en-US" sz="1200" b="1" dirty="0" smtClean="0">
                <a:solidFill>
                  <a:srgbClr val="FF0000"/>
                </a:solidFill>
              </a:rPr>
              <a:t> (33) </a:t>
            </a:r>
            <a:r>
              <a:rPr lang="en-US" sz="1200" dirty="0" smtClean="0">
                <a:solidFill>
                  <a:schemeClr val="tx1">
                    <a:lumMod val="50000"/>
                  </a:schemeClr>
                </a:solidFill>
              </a:rPr>
              <a:t>and </a:t>
            </a:r>
            <a:r>
              <a:rPr lang="en-US" sz="1200" b="1" dirty="0" smtClean="0">
                <a:solidFill>
                  <a:srgbClr val="FF0000"/>
                </a:solidFill>
              </a:rPr>
              <a:t>Alex </a:t>
            </a:r>
            <a:r>
              <a:rPr lang="en-US" sz="1200" b="1" dirty="0" err="1" smtClean="0">
                <a:solidFill>
                  <a:srgbClr val="FF0000"/>
                </a:solidFill>
              </a:rPr>
              <a:t>Telles</a:t>
            </a:r>
            <a:r>
              <a:rPr lang="en-US" sz="1200" b="1" dirty="0" smtClean="0">
                <a:solidFill>
                  <a:srgbClr val="FF0000"/>
                </a:solidFill>
              </a:rPr>
              <a:t> (27)</a:t>
            </a:r>
            <a:r>
              <a:rPr lang="en-US" sz="1200" dirty="0" smtClean="0">
                <a:solidFill>
                  <a:schemeClr val="tx1"/>
                </a:solidFill>
              </a:rPr>
              <a:t>.</a:t>
            </a:r>
            <a:r>
              <a:rPr lang="en-US" sz="1200" dirty="0" smtClean="0">
                <a:solidFill>
                  <a:srgbClr val="FF0000"/>
                </a:solidFill>
              </a:rPr>
              <a:t>  </a:t>
            </a:r>
            <a:r>
              <a:rPr lang="en-US" sz="1200" dirty="0" smtClean="0">
                <a:solidFill>
                  <a:schemeClr val="tx1">
                    <a:lumMod val="50000"/>
                  </a:schemeClr>
                </a:solidFill>
              </a:rPr>
              <a:t>The cultural reboot was in full flow</a:t>
            </a:r>
            <a:endParaRPr sz="1200" dirty="0">
              <a:solidFill>
                <a:schemeClr val="tx1">
                  <a:lumMod val="50000"/>
                </a:schemeClr>
              </a:solidFill>
            </a:endParaRPr>
          </a:p>
          <a:p>
            <a:pPr marL="0" lvl="0" indent="0" algn="l" rtl="0">
              <a:spcBef>
                <a:spcPts val="1000"/>
              </a:spcBef>
              <a:spcAft>
                <a:spcPts val="0"/>
              </a:spcAft>
              <a:buClr>
                <a:schemeClr val="dk1"/>
              </a:buClr>
              <a:buSzPts val="1100"/>
              <a:buFont typeface="Arial"/>
              <a:buNone/>
            </a:pPr>
            <a:endParaRPr sz="1200" dirty="0">
              <a:solidFill>
                <a:srgbClr val="999999"/>
              </a:solidFill>
            </a:endParaRPr>
          </a:p>
          <a:p>
            <a:pPr marL="0" lvl="0" indent="0" algn="l" rtl="0">
              <a:spcBef>
                <a:spcPts val="1000"/>
              </a:spcBef>
              <a:spcAft>
                <a:spcPts val="100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65</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p:cNvPicPr>
            <a:picLocks noChangeAspect="1" noChangeArrowheads="1"/>
          </p:cNvPicPr>
          <p:nvPr/>
        </p:nvPicPr>
        <p:blipFill>
          <a:blip r:embed="rId3"/>
          <a:srcRect/>
          <a:stretch>
            <a:fillRect/>
          </a:stretch>
        </p:blipFill>
        <p:spPr bwMode="auto">
          <a:xfrm>
            <a:off x="1676400" y="1581150"/>
            <a:ext cx="2895600" cy="24384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smtClean="0"/>
              <a:t>SHOTS</a:t>
            </a:r>
            <a:endParaRPr sz="1200" dirty="0"/>
          </a:p>
          <a:p>
            <a:pPr marL="0" lvl="0" indent="0" algn="l" rtl="0">
              <a:spcBef>
                <a:spcPts val="600"/>
              </a:spcBef>
              <a:spcAft>
                <a:spcPts val="0"/>
              </a:spcAft>
              <a:buNone/>
            </a:pPr>
            <a:r>
              <a:rPr lang="en" sz="1200" dirty="0" smtClean="0"/>
              <a:t>Man Utd’s  shooting quality improved massively in this season. They were in the outer ring for each and  every stat except </a:t>
            </a:r>
            <a:r>
              <a:rPr lang="en" sz="1200" b="1" dirty="0" smtClean="0"/>
              <a:t>npXG</a:t>
            </a:r>
            <a:r>
              <a:rPr lang="en" sz="1200" dirty="0" smtClean="0"/>
              <a:t> and </a:t>
            </a:r>
            <a:r>
              <a:rPr lang="en" sz="1200" b="1" dirty="0" smtClean="0"/>
              <a:t>npXG/Sh. </a:t>
            </a:r>
            <a:r>
              <a:rPr lang="en" sz="1200" dirty="0" smtClean="0"/>
              <a:t>They topped the SOT% metric. The progress was quite evident.</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66</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C:\Users\Amin\Documents\manutd(2012-2021)\images\index\20-21\SHOTS.png"/>
          <p:cNvPicPr>
            <a:picLocks noChangeAspect="1" noChangeArrowheads="1"/>
          </p:cNvPicPr>
          <p:nvPr/>
        </p:nvPicPr>
        <p:blipFill>
          <a:blip r:embed="rId3"/>
          <a:srcRect/>
          <a:stretch>
            <a:fillRect/>
          </a:stretch>
        </p:blipFill>
        <p:spPr bwMode="auto">
          <a:xfrm>
            <a:off x="1524000" y="1352550"/>
            <a:ext cx="3276600" cy="29718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dirty="0" smtClean="0"/>
              <a:t>PASSING</a:t>
            </a:r>
            <a:endParaRPr sz="1200" dirty="0"/>
          </a:p>
          <a:p>
            <a:pPr marL="0" lvl="0" indent="0" algn="l" rtl="0">
              <a:spcBef>
                <a:spcPts val="600"/>
              </a:spcBef>
              <a:spcAft>
                <a:spcPts val="0"/>
              </a:spcAft>
              <a:buNone/>
            </a:pPr>
            <a:r>
              <a:rPr lang="en" sz="1200" dirty="0" smtClean="0"/>
              <a:t>Man Utd’s  passing quality showed slight improvement than previous season. After failing to make not only one attribute in outer most ring, Utd were able to register 3 attributes this time around for </a:t>
            </a:r>
            <a:r>
              <a:rPr lang="en" sz="1200" b="1" dirty="0" smtClean="0"/>
              <a:t>Ast, A - xA</a:t>
            </a:r>
            <a:r>
              <a:rPr lang="en" sz="1200" dirty="0" smtClean="0"/>
              <a:t> and </a:t>
            </a:r>
            <a:r>
              <a:rPr lang="en" sz="1200" b="1" dirty="0" smtClean="0"/>
              <a:t>Pass to Shots. </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99" name="Google Shape;99;p15"/>
          <p:cNvSpPr txBox="1">
            <a:spLocks noGrp="1"/>
          </p:cNvSpPr>
          <p:nvPr>
            <p:ph type="body" idx="2"/>
          </p:nvPr>
        </p:nvSpPr>
        <p:spPr>
          <a:xfrm>
            <a:off x="5257800" y="2952750"/>
            <a:ext cx="3492674" cy="163717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Users\Amin\Documents\manutd(2012-2021)\images\index\20-21\pass.png"/>
          <p:cNvPicPr>
            <a:picLocks noChangeAspect="1" noChangeArrowheads="1"/>
          </p:cNvPicPr>
          <p:nvPr/>
        </p:nvPicPr>
        <p:blipFill>
          <a:blip r:embed="rId3"/>
          <a:srcRect/>
          <a:stretch>
            <a:fillRect/>
          </a:stretch>
        </p:blipFill>
        <p:spPr bwMode="auto">
          <a:xfrm>
            <a:off x="1295400" y="1428750"/>
            <a:ext cx="3951782" cy="342900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GOALKEEPING</a:t>
            </a:r>
            <a:endParaRPr sz="1200" dirty="0"/>
          </a:p>
          <a:p>
            <a:pPr marL="0" lvl="0" indent="0" algn="l" rtl="0">
              <a:spcBef>
                <a:spcPts val="600"/>
              </a:spcBef>
              <a:spcAft>
                <a:spcPts val="0"/>
              </a:spcAft>
              <a:buNone/>
            </a:pPr>
            <a:r>
              <a:rPr lang="en" sz="1200" b="1" dirty="0" smtClean="0"/>
              <a:t>De Gea </a:t>
            </a:r>
            <a:r>
              <a:rPr lang="en" sz="1200" dirty="0" smtClean="0"/>
              <a:t>and </a:t>
            </a:r>
            <a:r>
              <a:rPr lang="en" sz="1200" b="1" dirty="0" smtClean="0"/>
              <a:t>Dean Henderson </a:t>
            </a:r>
            <a:r>
              <a:rPr lang="en" sz="1200" dirty="0" smtClean="0"/>
              <a:t>went head to head for the No.1 spot</a:t>
            </a:r>
            <a:r>
              <a:rPr lang="en" sz="1200" b="1" dirty="0" smtClean="0"/>
              <a:t>. </a:t>
            </a:r>
            <a:r>
              <a:rPr lang="en" sz="1200" dirty="0" smtClean="0"/>
              <a:t>As expected DDG’s shot-stopping declined continued and Henderson sweeping + decent shot-stopping ability helped him pip his counterpath for the No.1 spot </a:t>
            </a:r>
            <a:endParaRPr sz="1200" b="1"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99" name="Google Shape;99;p15"/>
          <p:cNvSpPr txBox="1">
            <a:spLocks noGrp="1"/>
          </p:cNvSpPr>
          <p:nvPr>
            <p:ph type="body" idx="2"/>
          </p:nvPr>
        </p:nvSpPr>
        <p:spPr>
          <a:xfrm>
            <a:off x="5257800" y="2952750"/>
            <a:ext cx="3492674" cy="1637175"/>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1200" dirty="0">
              <a:solidFill>
                <a:srgbClr val="999999"/>
              </a:solidFill>
            </a:endParaRPr>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5" name="Picture 3" descr="C:\Users\Amin\Documents\manutd(2012-2021)\images\index\20-21\gk.png"/>
          <p:cNvPicPr>
            <a:picLocks noChangeAspect="1" noChangeArrowheads="1"/>
          </p:cNvPicPr>
          <p:nvPr/>
        </p:nvPicPr>
        <p:blipFill>
          <a:blip r:embed="rId3"/>
          <a:srcRect/>
          <a:stretch>
            <a:fillRect/>
          </a:stretch>
        </p:blipFill>
        <p:spPr bwMode="auto">
          <a:xfrm>
            <a:off x="1295400" y="1200150"/>
            <a:ext cx="3917950" cy="3740150"/>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1371600" y="3943350"/>
            <a:ext cx="7239000" cy="1143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Progressive Passing</a:t>
            </a:r>
            <a:endParaRPr sz="1200" dirty="0"/>
          </a:p>
          <a:p>
            <a:pPr marL="0" lvl="0" indent="0" algn="l" rtl="0">
              <a:spcBef>
                <a:spcPts val="600"/>
              </a:spcBef>
              <a:spcAft>
                <a:spcPts val="0"/>
              </a:spcAft>
              <a:buNone/>
            </a:pPr>
            <a:r>
              <a:rPr lang="en" sz="1200" b="1" dirty="0" smtClean="0"/>
              <a:t>Bruno Fernandes</a:t>
            </a:r>
            <a:r>
              <a:rPr lang="en" sz="1200" dirty="0" smtClean="0"/>
              <a:t> continued his fine time at United registering </a:t>
            </a:r>
            <a:r>
              <a:rPr lang="en" sz="1200" b="1" dirty="0" smtClean="0"/>
              <a:t>6.59</a:t>
            </a:r>
            <a:r>
              <a:rPr lang="en" sz="1200" dirty="0" smtClean="0"/>
              <a:t> prog passes/90. Meanwhile </a:t>
            </a:r>
            <a:r>
              <a:rPr lang="en" sz="1200" b="1" dirty="0" smtClean="0"/>
              <a:t>Pogb</a:t>
            </a:r>
            <a:r>
              <a:rPr lang="en" sz="1200" dirty="0" smtClean="0"/>
              <a:t>a and </a:t>
            </a:r>
            <a:r>
              <a:rPr lang="en" sz="1200" b="1" dirty="0" smtClean="0"/>
              <a:t>Shaw</a:t>
            </a:r>
            <a:r>
              <a:rPr lang="en" sz="1200" dirty="0" smtClean="0"/>
              <a:t> registered</a:t>
            </a:r>
            <a:r>
              <a:rPr lang="en" sz="1200" b="1" dirty="0" smtClean="0"/>
              <a:t> 5.26 </a:t>
            </a:r>
            <a:r>
              <a:rPr lang="en" sz="1200" dirty="0" smtClean="0"/>
              <a:t>and</a:t>
            </a:r>
            <a:r>
              <a:rPr lang="en" sz="1200" b="1" dirty="0" smtClean="0"/>
              <a:t> 5.22 </a:t>
            </a:r>
            <a:r>
              <a:rPr lang="en" sz="1200" dirty="0" smtClean="0"/>
              <a:t>progessive passes/90 resp.</a:t>
            </a:r>
            <a:endParaRPr sz="1200" b="1" dirty="0"/>
          </a:p>
        </p:txBody>
      </p:sp>
      <p:sp>
        <p:nvSpPr>
          <p:cNvPr id="98" name="Google Shape;98;p15"/>
          <p:cNvSpPr txBox="1">
            <a:spLocks noGrp="1"/>
          </p:cNvSpPr>
          <p:nvPr>
            <p:ph type="body" idx="1"/>
          </p:nvPr>
        </p:nvSpPr>
        <p:spPr>
          <a:xfrm>
            <a:off x="7848600" y="4629149"/>
            <a:ext cx="1295400" cy="148237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69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p:cNvPicPr>
            <a:picLocks noChangeAspect="1" noChangeArrowheads="1"/>
          </p:cNvPicPr>
          <p:nvPr/>
        </p:nvPicPr>
        <p:blipFill>
          <a:blip r:embed="rId3"/>
          <a:srcRect/>
          <a:stretch>
            <a:fillRect/>
          </a:stretch>
        </p:blipFill>
        <p:spPr bwMode="auto">
          <a:xfrm>
            <a:off x="1676400" y="1352550"/>
            <a:ext cx="6781800" cy="25146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SHOTS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Under </a:t>
            </a:r>
            <a:r>
              <a:rPr lang="en-US" sz="1200" b="1" dirty="0" smtClean="0"/>
              <a:t>Sir Alex Ferguson’s final season </a:t>
            </a:r>
            <a:r>
              <a:rPr lang="en-US" sz="1200" dirty="0" smtClean="0"/>
              <a:t>Manchester United dominated when it came to </a:t>
            </a:r>
            <a:r>
              <a:rPr lang="en-US" sz="1200" b="1" dirty="0" smtClean="0"/>
              <a:t>goals scoring </a:t>
            </a:r>
            <a:r>
              <a:rPr lang="en-US" sz="1200" dirty="0" smtClean="0"/>
              <a:t>and being </a:t>
            </a:r>
            <a:r>
              <a:rPr lang="en-US" sz="1200" b="1" dirty="0" smtClean="0"/>
              <a:t>efficient in front of goal.  United </a:t>
            </a:r>
            <a:r>
              <a:rPr lang="en-US" sz="1200" dirty="0" smtClean="0"/>
              <a:t>led the charts when it came to </a:t>
            </a:r>
            <a:r>
              <a:rPr lang="en-US" sz="1200" b="1" dirty="0" smtClean="0"/>
              <a:t>Goals Scored(80) </a:t>
            </a:r>
            <a:r>
              <a:rPr lang="en-US" sz="1200" dirty="0" smtClean="0"/>
              <a:t>and </a:t>
            </a:r>
            <a:r>
              <a:rPr lang="en-US" sz="1200" b="1" dirty="0" smtClean="0"/>
              <a:t>Goals/</a:t>
            </a:r>
            <a:r>
              <a:rPr lang="en-US" sz="1200" b="1" dirty="0" err="1" smtClean="0"/>
              <a:t>SoT</a:t>
            </a:r>
            <a:r>
              <a:rPr lang="en-US" sz="1200" b="1" dirty="0" smtClean="0"/>
              <a:t>(0.31)</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7</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C:\Users\Amin\Documents\manutd(2012-2021)\images\index\12-13\shots.png"/>
          <p:cNvPicPr>
            <a:picLocks noChangeAspect="1" noChangeArrowheads="1"/>
          </p:cNvPicPr>
          <p:nvPr/>
        </p:nvPicPr>
        <p:blipFill>
          <a:blip r:embed="rId3"/>
          <a:srcRect/>
          <a:stretch>
            <a:fillRect/>
          </a:stretch>
        </p:blipFill>
        <p:spPr bwMode="auto">
          <a:xfrm>
            <a:off x="1219200" y="1352550"/>
            <a:ext cx="3810000" cy="3581400"/>
          </a:xfrm>
          <a:prstGeom prst="rect">
            <a:avLst/>
          </a:prstGeom>
          <a:noFill/>
        </p:spPr>
      </p:pic>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2020-2021</a:t>
            </a:r>
            <a:endParaRPr lang="en-US" dirty="0"/>
          </a:p>
        </p:txBody>
      </p:sp>
      <p:sp>
        <p:nvSpPr>
          <p:cNvPr id="3" name="Text Placeholder 2"/>
          <p:cNvSpPr>
            <a:spLocks noGrp="1"/>
          </p:cNvSpPr>
          <p:nvPr>
            <p:ph type="body" idx="1"/>
          </p:nvPr>
        </p:nvSpPr>
        <p:spPr/>
        <p:txBody>
          <a:bodyPr/>
          <a:lstStyle/>
          <a:p>
            <a:endParaRPr lang="en-US" dirty="0"/>
          </a:p>
        </p:txBody>
      </p:sp>
      <p:sp>
        <p:nvSpPr>
          <p:cNvPr id="4" name="Text Placeholder 3"/>
          <p:cNvSpPr>
            <a:spLocks noGrp="1"/>
          </p:cNvSpPr>
          <p:nvPr>
            <p:ph type="body" idx="2"/>
          </p:nvPr>
        </p:nvSpPr>
        <p:spPr>
          <a:xfrm>
            <a:off x="1600200" y="3867151"/>
            <a:ext cx="7150271" cy="882524"/>
          </a:xfrm>
        </p:spPr>
        <p:txBody>
          <a:bodyPr/>
          <a:lstStyle/>
          <a:p>
            <a:pPr>
              <a:buNone/>
            </a:pPr>
            <a:r>
              <a:rPr lang="en-US" sz="1200" b="1" dirty="0" err="1" smtClean="0"/>
              <a:t>xG</a:t>
            </a:r>
            <a:r>
              <a:rPr lang="en-US" sz="1200" b="1" dirty="0" smtClean="0"/>
              <a:t> v </a:t>
            </a:r>
            <a:r>
              <a:rPr lang="en-US" sz="1200" b="1" dirty="0" err="1" smtClean="0"/>
              <a:t>xGA</a:t>
            </a:r>
            <a:endParaRPr lang="en-US" sz="1200" b="1" dirty="0" smtClean="0"/>
          </a:p>
          <a:p>
            <a:pPr>
              <a:buNone/>
            </a:pPr>
            <a:r>
              <a:rPr lang="en-US" sz="1200" dirty="0" smtClean="0"/>
              <a:t>Man </a:t>
            </a:r>
            <a:r>
              <a:rPr lang="en-US" sz="1200" dirty="0" err="1" smtClean="0"/>
              <a:t>Utd</a:t>
            </a:r>
            <a:r>
              <a:rPr lang="en-US" sz="1200" dirty="0" smtClean="0"/>
              <a:t> had a rough start to season as they conceded </a:t>
            </a:r>
            <a:r>
              <a:rPr lang="en-US" sz="1200" b="1" dirty="0" smtClean="0"/>
              <a:t>11 goals</a:t>
            </a:r>
            <a:r>
              <a:rPr lang="en-US" sz="1200" dirty="0" smtClean="0"/>
              <a:t> and scored only </a:t>
            </a:r>
            <a:r>
              <a:rPr lang="en-US" sz="1200" b="1" dirty="0" smtClean="0"/>
              <a:t>5 goals</a:t>
            </a:r>
            <a:r>
              <a:rPr lang="en-US" sz="1200" dirty="0" smtClean="0"/>
              <a:t> </a:t>
            </a:r>
            <a:r>
              <a:rPr lang="en-US" sz="1200" b="1" dirty="0" smtClean="0"/>
              <a:t>in first three</a:t>
            </a:r>
          </a:p>
          <a:p>
            <a:pPr>
              <a:buNone/>
            </a:pPr>
            <a:r>
              <a:rPr lang="en-US" sz="1200" b="1" dirty="0" smtClean="0"/>
              <a:t>games </a:t>
            </a:r>
            <a:r>
              <a:rPr lang="en-US" sz="1200" dirty="0" smtClean="0"/>
              <a:t>but the resurrected themselves and sustained  the </a:t>
            </a:r>
            <a:r>
              <a:rPr lang="en-US" sz="1200" dirty="0" err="1" smtClean="0"/>
              <a:t>xG</a:t>
            </a:r>
            <a:r>
              <a:rPr lang="en-US" sz="1200" dirty="0" smtClean="0"/>
              <a:t> throughout the season. The big wins</a:t>
            </a:r>
          </a:p>
          <a:p>
            <a:pPr>
              <a:buNone/>
            </a:pPr>
            <a:r>
              <a:rPr lang="en-US" sz="1200" dirty="0" err="1" smtClean="0"/>
              <a:t>vs</a:t>
            </a:r>
            <a:r>
              <a:rPr lang="en-US" sz="1200" dirty="0" smtClean="0"/>
              <a:t> Newcastle(4-1), Leeds (6-1) and Southampton (9-0) led to the peaks in </a:t>
            </a:r>
            <a:r>
              <a:rPr lang="en-US" sz="1200" dirty="0" err="1" smtClean="0"/>
              <a:t>xG</a:t>
            </a:r>
            <a:r>
              <a:rPr lang="en-US" sz="1200" dirty="0" smtClean="0"/>
              <a:t> from time to time  </a:t>
            </a:r>
            <a:endParaRPr lang="en-US" sz="1200"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70</a:t>
            </a:fld>
            <a:endParaRPr lang="en"/>
          </a:p>
        </p:txBody>
      </p:sp>
      <p:pic>
        <p:nvPicPr>
          <p:cNvPr id="1027" name="Picture 3"/>
          <p:cNvPicPr>
            <a:picLocks noChangeAspect="1" noChangeArrowheads="1"/>
          </p:cNvPicPr>
          <p:nvPr/>
        </p:nvPicPr>
        <p:blipFill>
          <a:blip r:embed="rId2"/>
          <a:srcRect/>
          <a:stretch>
            <a:fillRect/>
          </a:stretch>
        </p:blipFill>
        <p:spPr bwMode="auto">
          <a:xfrm>
            <a:off x="2133600" y="1276350"/>
            <a:ext cx="5562600" cy="2542233"/>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2020-2021</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STANDINGS PER MATCHWEEK</a:t>
            </a:r>
            <a:endParaRPr sz="1200" dirty="0"/>
          </a:p>
          <a:p>
            <a:pPr marL="0" lvl="0" indent="0" algn="l" rtl="0">
              <a:spcBef>
                <a:spcPts val="600"/>
              </a:spcBef>
              <a:spcAft>
                <a:spcPts val="0"/>
              </a:spcAft>
              <a:buNone/>
            </a:pPr>
            <a:r>
              <a:rPr lang="en" sz="1200" dirty="0" smtClean="0"/>
              <a:t>This shows how </a:t>
            </a:r>
            <a:r>
              <a:rPr lang="en" sz="1200" b="1" dirty="0" smtClean="0"/>
              <a:t>United</a:t>
            </a:r>
            <a:r>
              <a:rPr lang="en" sz="1200" dirty="0" smtClean="0"/>
              <a:t> had a bad start to the season but quicky recovered and climbed to the </a:t>
            </a:r>
            <a:r>
              <a:rPr lang="en" sz="1200" b="1" dirty="0" smtClean="0"/>
              <a:t>top spot </a:t>
            </a:r>
            <a:r>
              <a:rPr lang="en" sz="1200" dirty="0" smtClean="0"/>
              <a:t>by</a:t>
            </a:r>
            <a:r>
              <a:rPr lang="en" sz="1200" b="1" dirty="0" smtClean="0"/>
              <a:t> 17</a:t>
            </a:r>
            <a:r>
              <a:rPr lang="en" sz="1200" b="1" baseline="30000" dirty="0" smtClean="0"/>
              <a:t>th</a:t>
            </a:r>
            <a:r>
              <a:rPr lang="en" sz="1200" b="1" dirty="0" smtClean="0"/>
              <a:t> game </a:t>
            </a:r>
            <a:r>
              <a:rPr lang="en" sz="1200" dirty="0" smtClean="0"/>
              <a:t>before being pipped out of by eventual winners </a:t>
            </a:r>
            <a:r>
              <a:rPr lang="en" sz="1200" b="1" dirty="0" smtClean="0"/>
              <a:t>Man City </a:t>
            </a:r>
            <a:r>
              <a:rPr lang="en" sz="1200" dirty="0" smtClean="0"/>
              <a:t>to hold on to be the runners ups of the season.</a:t>
            </a:r>
            <a:endParaRPr sz="1200" dirty="0"/>
          </a:p>
        </p:txBody>
      </p:sp>
      <p:sp>
        <p:nvSpPr>
          <p:cNvPr id="98" name="Google Shape;98;p15"/>
          <p:cNvSpPr txBox="1">
            <a:spLocks noGrp="1"/>
          </p:cNvSpPr>
          <p:nvPr>
            <p:ph type="body" idx="1"/>
          </p:nvPr>
        </p:nvSpPr>
        <p:spPr>
          <a:xfrm>
            <a:off x="5661600" y="4175475"/>
            <a:ext cx="3482400" cy="1936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dirty="0" smtClean="0"/>
              <a:t>l</a:t>
            </a: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71</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Users\Amin\Documents\manutd(2012-2021)\images\index\bumpy.png"/>
          <p:cNvPicPr>
            <a:picLocks noChangeAspect="1" noChangeArrowheads="1"/>
          </p:cNvPicPr>
          <p:nvPr/>
        </p:nvPicPr>
        <p:blipFill>
          <a:blip r:embed="rId3"/>
          <a:srcRect/>
          <a:stretch>
            <a:fillRect/>
          </a:stretch>
        </p:blipFill>
        <p:spPr bwMode="auto">
          <a:xfrm>
            <a:off x="1295400" y="1276350"/>
            <a:ext cx="3810000" cy="3811659"/>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2020-2021</a:t>
            </a:r>
            <a:endParaRPr lang="en-US" dirty="0"/>
          </a:p>
        </p:txBody>
      </p:sp>
      <p:sp>
        <p:nvSpPr>
          <p:cNvPr id="3" name="Text Placeholder 2"/>
          <p:cNvSpPr>
            <a:spLocks noGrp="1"/>
          </p:cNvSpPr>
          <p:nvPr>
            <p:ph type="body" idx="1"/>
          </p:nvPr>
        </p:nvSpPr>
        <p:spPr/>
        <p:txBody>
          <a:bodyPr/>
          <a:lstStyle/>
          <a:p>
            <a:endParaRPr lang="en-US" dirty="0"/>
          </a:p>
        </p:txBody>
      </p:sp>
      <p:sp>
        <p:nvSpPr>
          <p:cNvPr id="4" name="Text Placeholder 3"/>
          <p:cNvSpPr>
            <a:spLocks noGrp="1"/>
          </p:cNvSpPr>
          <p:nvPr>
            <p:ph type="body" idx="2"/>
          </p:nvPr>
        </p:nvSpPr>
        <p:spPr>
          <a:xfrm>
            <a:off x="1219200" y="4095750"/>
            <a:ext cx="7150270" cy="895350"/>
          </a:xfrm>
        </p:spPr>
        <p:txBody>
          <a:bodyPr/>
          <a:lstStyle/>
          <a:p>
            <a:pPr>
              <a:buNone/>
            </a:pPr>
            <a:r>
              <a:rPr lang="en-US" sz="1100" b="1" dirty="0" smtClean="0"/>
              <a:t>PIE CHART</a:t>
            </a:r>
          </a:p>
          <a:p>
            <a:pPr>
              <a:buNone/>
            </a:pPr>
            <a:r>
              <a:rPr lang="en-US" sz="1100" b="1" dirty="0" smtClean="0"/>
              <a:t>Harry Maguire </a:t>
            </a:r>
            <a:r>
              <a:rPr lang="en-US" sz="1100" dirty="0" smtClean="0"/>
              <a:t>and </a:t>
            </a:r>
            <a:r>
              <a:rPr lang="en-US" sz="1100" b="1" dirty="0" smtClean="0"/>
              <a:t>Victor </a:t>
            </a:r>
            <a:r>
              <a:rPr lang="en-US" sz="1100" b="1" dirty="0" err="1" smtClean="0"/>
              <a:t>Lindelof</a:t>
            </a:r>
            <a:r>
              <a:rPr lang="en-US" sz="1100" b="1" dirty="0" smtClean="0"/>
              <a:t> </a:t>
            </a:r>
            <a:r>
              <a:rPr lang="en-US" sz="1100" dirty="0" smtClean="0"/>
              <a:t>played a crucial </a:t>
            </a:r>
            <a:r>
              <a:rPr lang="en-US" sz="1100" dirty="0" err="1" smtClean="0"/>
              <a:t>rolr</a:t>
            </a:r>
            <a:r>
              <a:rPr lang="en-US" sz="1100" dirty="0" smtClean="0"/>
              <a:t> for United with Maguire being </a:t>
            </a:r>
            <a:r>
              <a:rPr lang="en-US" sz="1100" b="1" dirty="0" smtClean="0"/>
              <a:t>massively dominant in ball</a:t>
            </a:r>
          </a:p>
          <a:p>
            <a:pPr>
              <a:buNone/>
            </a:pPr>
            <a:r>
              <a:rPr lang="en-US" sz="1100" b="1" dirty="0" smtClean="0"/>
              <a:t>progression </a:t>
            </a:r>
            <a:r>
              <a:rPr lang="en-US" sz="1100" dirty="0" smtClean="0"/>
              <a:t>while </a:t>
            </a:r>
            <a:r>
              <a:rPr lang="en-US" sz="1100" b="1" dirty="0" err="1" smtClean="0"/>
              <a:t>Lindelof</a:t>
            </a:r>
            <a:r>
              <a:rPr lang="en-US" sz="1100" b="1" dirty="0" smtClean="0"/>
              <a:t> </a:t>
            </a:r>
            <a:r>
              <a:rPr lang="en-US" sz="1100" dirty="0" smtClean="0"/>
              <a:t>acted as a </a:t>
            </a:r>
            <a:r>
              <a:rPr lang="en-US" sz="1100" b="1" dirty="0" smtClean="0"/>
              <a:t>sweeper</a:t>
            </a:r>
            <a:r>
              <a:rPr lang="en-US" sz="1100" dirty="0" smtClean="0"/>
              <a:t>. </a:t>
            </a:r>
            <a:r>
              <a:rPr lang="en-US" sz="1100" b="1" dirty="0" smtClean="0"/>
              <a:t>Maguire’s aerial prowess </a:t>
            </a:r>
            <a:r>
              <a:rPr lang="en-US" sz="1100" dirty="0" smtClean="0"/>
              <a:t>helped complement </a:t>
            </a:r>
            <a:r>
              <a:rPr lang="en-US" sz="1100" b="1" dirty="0" err="1" smtClean="0"/>
              <a:t>Lindelof’s</a:t>
            </a:r>
            <a:endParaRPr lang="en-US" sz="1100" b="1" dirty="0" smtClean="0"/>
          </a:p>
          <a:p>
            <a:pPr>
              <a:buNone/>
            </a:pPr>
            <a:r>
              <a:rPr lang="en-US" sz="1100" dirty="0" smtClean="0"/>
              <a:t>weakness with it</a:t>
            </a:r>
            <a:endParaRPr lang="en-US" sz="1100" b="1"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72</a:t>
            </a:fld>
            <a:endParaRPr lang="en"/>
          </a:p>
        </p:txBody>
      </p:sp>
      <p:pic>
        <p:nvPicPr>
          <p:cNvPr id="3074" name="Picture 2"/>
          <p:cNvPicPr>
            <a:picLocks noChangeAspect="1" noChangeArrowheads="1"/>
          </p:cNvPicPr>
          <p:nvPr/>
        </p:nvPicPr>
        <p:blipFill>
          <a:blip r:embed="rId2"/>
          <a:srcRect/>
          <a:stretch>
            <a:fillRect/>
          </a:stretch>
        </p:blipFill>
        <p:spPr bwMode="auto">
          <a:xfrm>
            <a:off x="1295400" y="1200150"/>
            <a:ext cx="3511248" cy="3047999"/>
          </a:xfrm>
          <a:prstGeom prst="rect">
            <a:avLst/>
          </a:prstGeom>
          <a:noFill/>
          <a:ln w="9525">
            <a:noFill/>
            <a:miter lim="800000"/>
            <a:headEnd/>
            <a:tailEnd/>
          </a:ln>
        </p:spPr>
      </p:pic>
      <p:pic>
        <p:nvPicPr>
          <p:cNvPr id="3075" name="Picture 3"/>
          <p:cNvPicPr>
            <a:picLocks noChangeAspect="1" noChangeArrowheads="1"/>
          </p:cNvPicPr>
          <p:nvPr/>
        </p:nvPicPr>
        <p:blipFill>
          <a:blip r:embed="rId3"/>
          <a:srcRect/>
          <a:stretch>
            <a:fillRect/>
          </a:stretch>
        </p:blipFill>
        <p:spPr bwMode="auto">
          <a:xfrm>
            <a:off x="4953000" y="1200150"/>
            <a:ext cx="3276600" cy="297624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Text Placeholder 2"/>
          <p:cNvSpPr>
            <a:spLocks noGrp="1"/>
          </p:cNvSpPr>
          <p:nvPr>
            <p:ph type="body" idx="1"/>
          </p:nvPr>
        </p:nvSpPr>
        <p:spPr/>
        <p:txBody>
          <a:bodyPr/>
          <a:lstStyle/>
          <a:p>
            <a:pPr algn="l">
              <a:buNone/>
            </a:pPr>
            <a:r>
              <a:rPr lang="en-US" sz="1100" b="1" dirty="0" smtClean="0"/>
              <a:t>Ole Gunnar </a:t>
            </a:r>
            <a:r>
              <a:rPr lang="en-US" sz="1100" b="1" dirty="0" err="1" smtClean="0"/>
              <a:t>Solskjaer’s</a:t>
            </a:r>
            <a:r>
              <a:rPr lang="en-US" sz="1100" b="1" dirty="0" smtClean="0"/>
              <a:t> has helped resurrect Manchester United and their fortunes.</a:t>
            </a:r>
          </a:p>
          <a:p>
            <a:pPr algn="l">
              <a:buNone/>
            </a:pPr>
            <a:endParaRPr lang="en-US" sz="1100" b="1" dirty="0" smtClean="0"/>
          </a:p>
          <a:p>
            <a:pPr algn="l">
              <a:buNone/>
            </a:pPr>
            <a:r>
              <a:rPr lang="en-US" sz="1100" b="1" dirty="0" smtClean="0"/>
              <a:t>They have shown steady signs of improvement under him</a:t>
            </a:r>
          </a:p>
          <a:p>
            <a:pPr algn="l">
              <a:buNone/>
            </a:pPr>
            <a:endParaRPr lang="en-US" sz="1100" b="1" dirty="0" smtClean="0"/>
          </a:p>
          <a:p>
            <a:pPr algn="l">
              <a:buNone/>
            </a:pPr>
            <a:r>
              <a:rPr lang="en-US" sz="1100" b="1" dirty="0" smtClean="0"/>
              <a:t>The 21/22 summer window will be really key to decide where the project is headed to.</a:t>
            </a:r>
          </a:p>
          <a:p>
            <a:pPr algn="l">
              <a:buNone/>
            </a:pPr>
            <a:endParaRPr lang="en-US" sz="1100" b="1" dirty="0"/>
          </a:p>
        </p:txBody>
      </p:sp>
      <p:sp>
        <p:nvSpPr>
          <p:cNvPr id="4" name="Text Placeholder 3"/>
          <p:cNvSpPr>
            <a:spLocks noGrp="1"/>
          </p:cNvSpPr>
          <p:nvPr>
            <p:ph type="body" idx="2"/>
          </p:nvPr>
        </p:nvSpPr>
        <p:spPr/>
        <p:txBody>
          <a:bodyPr/>
          <a:lstStyle/>
          <a:p>
            <a:endParaRPr lang="en-US"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pPr marL="0" lvl="0" indent="0" algn="ctr" rtl="0">
                <a:spcBef>
                  <a:spcPts val="0"/>
                </a:spcBef>
                <a:spcAft>
                  <a:spcPts val="0"/>
                </a:spcAft>
                <a:buNone/>
              </a:pPr>
              <a:t>73</a:t>
            </a:fld>
            <a:endParaRPr lang="en"/>
          </a:p>
        </p:txBody>
      </p:sp>
      <p:pic>
        <p:nvPicPr>
          <p:cNvPr id="1026" name="Picture 2"/>
          <p:cNvPicPr>
            <a:picLocks noChangeAspect="1" noChangeArrowheads="1"/>
          </p:cNvPicPr>
          <p:nvPr/>
        </p:nvPicPr>
        <p:blipFill>
          <a:blip r:embed="rId2"/>
          <a:srcRect/>
          <a:stretch>
            <a:fillRect/>
          </a:stretch>
        </p:blipFill>
        <p:spPr bwMode="auto">
          <a:xfrm>
            <a:off x="5334000" y="1428750"/>
            <a:ext cx="3124200" cy="31242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5268071" y="1397700"/>
            <a:ext cx="3482400" cy="15550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MISCELLANOUS</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5105400" y="1809750"/>
            <a:ext cx="3886200" cy="266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b="1" dirty="0" smtClean="0"/>
              <a:t>Manchester United </a:t>
            </a:r>
            <a:r>
              <a:rPr lang="en-US" sz="1200" dirty="0" smtClean="0"/>
              <a:t>dominated each and every metric when it came to </a:t>
            </a:r>
            <a:r>
              <a:rPr lang="en-US" sz="1200" b="1" dirty="0" smtClean="0"/>
              <a:t>Goal Scoring and Assists. </a:t>
            </a:r>
            <a:r>
              <a:rPr lang="en-US" sz="1200" dirty="0" smtClean="0"/>
              <a:t>They were ruthless in front of the goal.</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8</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14" name="Picture 2" descr="C:\Users\Amin\Documents\manutd(2012-2021)\images\index\12-13\miscell.png"/>
          <p:cNvPicPr>
            <a:picLocks noChangeAspect="1" noChangeArrowheads="1"/>
          </p:cNvPicPr>
          <p:nvPr/>
        </p:nvPicPr>
        <p:blipFill>
          <a:blip r:embed="rId3"/>
          <a:srcRect/>
          <a:stretch>
            <a:fillRect/>
          </a:stretch>
        </p:blipFill>
        <p:spPr bwMode="auto">
          <a:xfrm>
            <a:off x="1371600" y="1200150"/>
            <a:ext cx="3790950" cy="3790950"/>
          </a:xfrm>
          <a:prstGeom prst="rect">
            <a:avLst/>
          </a:prstGeom>
          <a:noFill/>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2012-2013</a:t>
            </a:r>
            <a:endParaRPr dirty="0"/>
          </a:p>
        </p:txBody>
      </p:sp>
      <p:sp>
        <p:nvSpPr>
          <p:cNvPr id="97" name="Google Shape;97;p15"/>
          <p:cNvSpPr txBox="1">
            <a:spLocks noGrp="1"/>
          </p:cNvSpPr>
          <p:nvPr>
            <p:ph type="body" idx="2"/>
          </p:nvPr>
        </p:nvSpPr>
        <p:spPr>
          <a:xfrm>
            <a:off x="1295400" y="3257550"/>
            <a:ext cx="3482400" cy="53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CONTRIBUTION</a:t>
            </a:r>
          </a:p>
          <a:p>
            <a:pPr marL="0" lvl="0" indent="0" algn="l" rtl="0">
              <a:spcBef>
                <a:spcPts val="600"/>
              </a:spcBef>
              <a:spcAft>
                <a:spcPts val="0"/>
              </a:spcAft>
              <a:buNone/>
            </a:pPr>
            <a:endParaRPr sz="1200" dirty="0"/>
          </a:p>
        </p:txBody>
      </p:sp>
      <p:sp>
        <p:nvSpPr>
          <p:cNvPr id="98" name="Google Shape;98;p15"/>
          <p:cNvSpPr txBox="1">
            <a:spLocks noGrp="1"/>
          </p:cNvSpPr>
          <p:nvPr>
            <p:ph type="body" idx="1"/>
          </p:nvPr>
        </p:nvSpPr>
        <p:spPr>
          <a:xfrm>
            <a:off x="1524000" y="3695700"/>
            <a:ext cx="6324600" cy="144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200" dirty="0" smtClean="0"/>
              <a:t>Manchester United signed  </a:t>
            </a:r>
            <a:r>
              <a:rPr lang="en-US" sz="1200" b="1" dirty="0" smtClean="0"/>
              <a:t>Robin Van </a:t>
            </a:r>
            <a:r>
              <a:rPr lang="en-US" sz="1200" b="1" dirty="0" err="1" smtClean="0"/>
              <a:t>Persie</a:t>
            </a:r>
            <a:r>
              <a:rPr lang="en-US" sz="1200" b="1" dirty="0" smtClean="0"/>
              <a:t> </a:t>
            </a:r>
            <a:r>
              <a:rPr lang="en-US" sz="1200" dirty="0" smtClean="0"/>
              <a:t>from fellow rivals </a:t>
            </a:r>
            <a:r>
              <a:rPr lang="en-US" sz="1200" dirty="0" err="1" smtClean="0"/>
              <a:t>Arsena</a:t>
            </a:r>
            <a:r>
              <a:rPr lang="en-US" sz="1200" dirty="0" smtClean="0"/>
              <a:t> </a:t>
            </a:r>
            <a:r>
              <a:rPr lang="en-US" sz="1200" dirty="0" err="1" smtClean="0"/>
              <a:t>lwho</a:t>
            </a:r>
            <a:r>
              <a:rPr lang="en-US" sz="1200" dirty="0" smtClean="0"/>
              <a:t> was instrumental for the title win. He scored </a:t>
            </a:r>
            <a:r>
              <a:rPr lang="en-US" sz="1200" b="1" dirty="0" smtClean="0"/>
              <a:t>26 goals </a:t>
            </a:r>
            <a:r>
              <a:rPr lang="en-US" sz="1200" dirty="0" smtClean="0"/>
              <a:t>and ended up being top goal-scorer in PL that season. He was ably backed by Wayne Rooney (12) and Javier Hernandez(10).</a:t>
            </a:r>
            <a:endParaRPr lang="en-US" sz="1200" b="1" dirty="0" smtClean="0"/>
          </a:p>
          <a:p>
            <a:pPr marL="0" lvl="0" indent="0">
              <a:buClr>
                <a:schemeClr val="dk1"/>
              </a:buClr>
              <a:buSzPts val="1100"/>
              <a:buNone/>
            </a:pPr>
            <a:r>
              <a:rPr lang="en-US" sz="1200" b="1" dirty="0" smtClean="0"/>
              <a:t>Wayne Rooney (10) topped </a:t>
            </a:r>
            <a:r>
              <a:rPr lang="en-US" sz="1200" dirty="0" smtClean="0"/>
              <a:t>the charts for </a:t>
            </a:r>
            <a:r>
              <a:rPr lang="en-US" sz="1200" b="1" dirty="0" smtClean="0"/>
              <a:t>assists, </a:t>
            </a:r>
            <a:r>
              <a:rPr lang="en-US" sz="1200" dirty="0" smtClean="0"/>
              <a:t> with </a:t>
            </a:r>
            <a:r>
              <a:rPr lang="en-US" sz="1200" b="1" dirty="0" smtClean="0"/>
              <a:t>Robin Van </a:t>
            </a:r>
            <a:r>
              <a:rPr lang="en-US" sz="1200" b="1" dirty="0" err="1" smtClean="0"/>
              <a:t>Persie</a:t>
            </a:r>
            <a:r>
              <a:rPr lang="en-US" sz="1200" b="1" dirty="0" smtClean="0"/>
              <a:t> (9) </a:t>
            </a:r>
            <a:r>
              <a:rPr lang="en-US" sz="1200" dirty="0" smtClean="0"/>
              <a:t>again proving pivotal in this department as well. </a:t>
            </a:r>
            <a:r>
              <a:rPr lang="en-US" sz="1200" b="1" dirty="0" smtClean="0"/>
              <a:t>Patrice </a:t>
            </a:r>
            <a:r>
              <a:rPr lang="en-US" sz="1200" b="1" dirty="0" err="1" smtClean="0"/>
              <a:t>Evra</a:t>
            </a:r>
            <a:r>
              <a:rPr lang="en-US" sz="1200" b="1" dirty="0" smtClean="0"/>
              <a:t> (5) , Antonio Valencia (5) and </a:t>
            </a:r>
            <a:r>
              <a:rPr lang="en-US" sz="1200" b="1" dirty="0" err="1" smtClean="0"/>
              <a:t>Micheal</a:t>
            </a:r>
            <a:r>
              <a:rPr lang="en-US" sz="1200" b="1" dirty="0" smtClean="0"/>
              <a:t> Carrick(4) </a:t>
            </a:r>
            <a:r>
              <a:rPr lang="en-US" sz="1200" dirty="0" smtClean="0"/>
              <a:t>proved to be the perfect foil for the duo</a:t>
            </a:r>
            <a:endParaRPr sz="1200" b="1"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9</a:t>
            </a:fld>
            <a:endParaRPr dirty="0"/>
          </a:p>
        </p:txBody>
      </p:sp>
      <p:grpSp>
        <p:nvGrpSpPr>
          <p:cNvPr id="2"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0" name="Picture 2" descr="C:\Users\Amin\Documents\manutd(2012-2021)\images\index\12-13\goals.png"/>
          <p:cNvPicPr>
            <a:picLocks noChangeAspect="1" noChangeArrowheads="1"/>
          </p:cNvPicPr>
          <p:nvPr/>
        </p:nvPicPr>
        <p:blipFill>
          <a:blip r:embed="rId3"/>
          <a:srcRect/>
          <a:stretch>
            <a:fillRect/>
          </a:stretch>
        </p:blipFill>
        <p:spPr bwMode="auto">
          <a:xfrm>
            <a:off x="1295400" y="1581150"/>
            <a:ext cx="3733800" cy="1752600"/>
          </a:xfrm>
          <a:prstGeom prst="rect">
            <a:avLst/>
          </a:prstGeom>
          <a:noFill/>
        </p:spPr>
      </p:pic>
      <p:pic>
        <p:nvPicPr>
          <p:cNvPr id="12291" name="Picture 3" descr="C:\Users\Amin\Documents\manutd(2012-2021)\images\index\12-13\assists.png"/>
          <p:cNvPicPr>
            <a:picLocks noChangeAspect="1" noChangeArrowheads="1"/>
          </p:cNvPicPr>
          <p:nvPr/>
        </p:nvPicPr>
        <p:blipFill>
          <a:blip r:embed="rId4"/>
          <a:srcRect/>
          <a:stretch>
            <a:fillRect/>
          </a:stretch>
        </p:blipFill>
        <p:spPr bwMode="auto">
          <a:xfrm>
            <a:off x="5029200" y="1581150"/>
            <a:ext cx="4114800" cy="1676400"/>
          </a:xfrm>
          <a:prstGeom prst="rect">
            <a:avLst/>
          </a:prstGeom>
          <a:noFill/>
        </p:spPr>
      </p:pic>
    </p:spTree>
  </p:cSld>
  <p:clrMapOvr>
    <a:masterClrMapping/>
  </p:clrMapOvr>
</p:sld>
</file>

<file path=ppt/theme/theme1.xml><?xml version="1.0" encoding="utf-8"?>
<a:theme xmlns:a="http://schemas.openxmlformats.org/drawingml/2006/main" name="Basset template">
  <a:themeElements>
    <a:clrScheme name="Custom 347">
      <a:dk1>
        <a:srgbClr val="434343"/>
      </a:dk1>
      <a:lt1>
        <a:srgbClr val="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3166</Words>
  <Application>Microsoft Office PowerPoint</Application>
  <PresentationFormat>On-screen Show (16:9)</PresentationFormat>
  <Paragraphs>354</Paragraphs>
  <Slides>73</Slides>
  <Notes>59</Notes>
  <HiddenSlides>12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73</vt:i4>
      </vt:variant>
    </vt:vector>
  </HeadingPairs>
  <TitlesOfParts>
    <vt:vector size="76" baseType="lpstr">
      <vt:lpstr>Arial</vt:lpstr>
      <vt:lpstr>Barlow</vt:lpstr>
      <vt:lpstr>Basset template</vt:lpstr>
      <vt:lpstr>A DEEP DIVE INTO DARK DECADE OF MANCHESTER UNITED</vt:lpstr>
      <vt:lpstr>DATA VIZUALIZATIONS IN FOOTBALL</vt:lpstr>
      <vt:lpstr>COMPETITIONS COVERED</vt:lpstr>
      <vt:lpstr>DATASETS</vt:lpstr>
      <vt:lpstr>2012-2013</vt:lpstr>
      <vt:lpstr>2012-2013</vt:lpstr>
      <vt:lpstr>2012-2013</vt:lpstr>
      <vt:lpstr>2012-2013</vt:lpstr>
      <vt:lpstr>2012-2013</vt:lpstr>
      <vt:lpstr>2012-2013</vt:lpstr>
      <vt:lpstr>2012-2013</vt:lpstr>
      <vt:lpstr>2013-2014</vt:lpstr>
      <vt:lpstr>2013-2014</vt:lpstr>
      <vt:lpstr>2013-2014</vt:lpstr>
      <vt:lpstr>2013-2014</vt:lpstr>
      <vt:lpstr>2013-2014</vt:lpstr>
      <vt:lpstr>2013-2014</vt:lpstr>
      <vt:lpstr>2013-2014</vt:lpstr>
      <vt:lpstr>2014-2015</vt:lpstr>
      <vt:lpstr>2014-2015</vt:lpstr>
      <vt:lpstr>2014-2015</vt:lpstr>
      <vt:lpstr>2014-2015</vt:lpstr>
      <vt:lpstr>2014-2015</vt:lpstr>
      <vt:lpstr>2014-2015</vt:lpstr>
      <vt:lpstr>2014-2015</vt:lpstr>
      <vt:lpstr>2015-2016</vt:lpstr>
      <vt:lpstr>2015-2016</vt:lpstr>
      <vt:lpstr>2015-2016</vt:lpstr>
      <vt:lpstr>2015-2016</vt:lpstr>
      <vt:lpstr>2015-2016</vt:lpstr>
      <vt:lpstr>2015-2016</vt:lpstr>
      <vt:lpstr>2015-2016</vt:lpstr>
      <vt:lpstr>2016-2017</vt:lpstr>
      <vt:lpstr>2016-2017</vt:lpstr>
      <vt:lpstr>2016-2017</vt:lpstr>
      <vt:lpstr>2016-2017</vt:lpstr>
      <vt:lpstr>2016-2017</vt:lpstr>
      <vt:lpstr>2016-2017</vt:lpstr>
      <vt:lpstr>2016-2017</vt:lpstr>
      <vt:lpstr>2017-2018</vt:lpstr>
      <vt:lpstr>2017-2018</vt:lpstr>
      <vt:lpstr>2017-2018</vt:lpstr>
      <vt:lpstr>2017-2018</vt:lpstr>
      <vt:lpstr>2017-2018</vt:lpstr>
      <vt:lpstr>2017-2018</vt:lpstr>
      <vt:lpstr>2017-2018</vt:lpstr>
      <vt:lpstr>2017-2018</vt:lpstr>
      <vt:lpstr>2018-2019</vt:lpstr>
      <vt:lpstr>2018-2019</vt:lpstr>
      <vt:lpstr>2018-2019</vt:lpstr>
      <vt:lpstr>2018-2019</vt:lpstr>
      <vt:lpstr>2018-2019</vt:lpstr>
      <vt:lpstr>2018-2019</vt:lpstr>
      <vt:lpstr>2018-2019</vt:lpstr>
      <vt:lpstr>2018-2019</vt:lpstr>
      <vt:lpstr>2019-2020: The Cultural Reboot</vt:lpstr>
      <vt:lpstr>2019-2020</vt:lpstr>
      <vt:lpstr>2019-2020</vt:lpstr>
      <vt:lpstr>2019-2020</vt:lpstr>
      <vt:lpstr>2019-2020</vt:lpstr>
      <vt:lpstr>2019-2020</vt:lpstr>
      <vt:lpstr>2019-2020</vt:lpstr>
      <vt:lpstr>2019-2020</vt:lpstr>
      <vt:lpstr>2020-2021</vt:lpstr>
      <vt:lpstr>2020-2021</vt:lpstr>
      <vt:lpstr>2020-2021</vt:lpstr>
      <vt:lpstr>2020-2021</vt:lpstr>
      <vt:lpstr>2020-2021</vt:lpstr>
      <vt:lpstr>2020-2021</vt:lpstr>
      <vt:lpstr>2020-2021</vt:lpstr>
      <vt:lpstr>2020-2021</vt:lpstr>
      <vt:lpstr>2020-2021</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DEEP DIVE INTO DARK DECADE OF MANCHESTER UNITED</dc:title>
  <cp:lastModifiedBy>Amin</cp:lastModifiedBy>
  <cp:revision>113</cp:revision>
  <dcterms:modified xsi:type="dcterms:W3CDTF">2022-02-13T16:12:42Z</dcterms:modified>
</cp:coreProperties>
</file>